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7" r:id="rId3"/>
    <p:sldId id="264" r:id="rId4"/>
    <p:sldId id="258" r:id="rId5"/>
    <p:sldId id="260" r:id="rId6"/>
    <p:sldId id="261" r:id="rId7"/>
    <p:sldId id="263" r:id="rId8"/>
    <p:sldId id="271" r:id="rId9"/>
    <p:sldId id="265" r:id="rId10"/>
    <p:sldId id="262" r:id="rId11"/>
    <p:sldId id="268" r:id="rId12"/>
    <p:sldId id="269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68" d="100"/>
          <a:sy n="68" d="100"/>
        </p:scale>
        <p:origin x="19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627F31-2EA8-4EF9-B471-004BAE14B3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" y="3"/>
            <a:ext cx="4244615" cy="471054"/>
          </a:xfrm>
          <a:prstGeom prst="rect">
            <a:avLst/>
          </a:prstGeom>
        </p:spPr>
        <p:txBody>
          <a:bodyPr vert="horz" lIns="94206" tIns="47102" rIns="94206" bIns="47102" rtlCol="0"/>
          <a:lstStyle>
            <a:lvl1pPr algn="l">
              <a:defRPr sz="1200"/>
            </a:lvl1pPr>
          </a:lstStyle>
          <a:p>
            <a:r>
              <a:rPr lang="en-US" dirty="0"/>
              <a:t>CMS Presentation at 8</a:t>
            </a:r>
            <a:r>
              <a:rPr lang="en-US" baseline="30000" dirty="0"/>
              <a:t>th</a:t>
            </a:r>
            <a:r>
              <a:rPr lang="en-US" dirty="0"/>
              <a:t> AFHS Reunion, 30 September 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7B13D-852E-406C-A7F2-D48037E81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" y="8917427"/>
            <a:ext cx="3077739" cy="471053"/>
          </a:xfrm>
          <a:prstGeom prst="rect">
            <a:avLst/>
          </a:prstGeom>
        </p:spPr>
        <p:txBody>
          <a:bodyPr vert="horz" lIns="94206" tIns="47102" rIns="94206" bIns="47102" rtlCol="0" anchor="b"/>
          <a:lstStyle>
            <a:lvl1pPr algn="l">
              <a:defRPr sz="1200"/>
            </a:lvl1pPr>
          </a:lstStyle>
          <a:p>
            <a:r>
              <a:rPr lang="en-US" dirty="0"/>
              <a:t>Fred Preller: f3red@Preller.us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58D8E-1B66-43C5-82BE-DEAEBC96FB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9" y="8917427"/>
            <a:ext cx="3077739" cy="471053"/>
          </a:xfrm>
          <a:prstGeom prst="rect">
            <a:avLst/>
          </a:prstGeom>
        </p:spPr>
        <p:txBody>
          <a:bodyPr vert="horz" lIns="94206" tIns="47102" rIns="94206" bIns="47102" rtlCol="0" anchor="b"/>
          <a:lstStyle>
            <a:lvl1pPr algn="r">
              <a:defRPr sz="1200"/>
            </a:lvl1pPr>
          </a:lstStyle>
          <a:p>
            <a:fld id="{9E703C43-E310-4D48-9924-204CDBA5B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048" cy="470356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7" y="3"/>
            <a:ext cx="3078048" cy="470356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r">
              <a:defRPr sz="1200"/>
            </a:lvl1pPr>
          </a:lstStyle>
          <a:p>
            <a:fld id="{C3836A29-4EBA-49A1-95E7-AA48128431F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27" tIns="44563" rIns="89127" bIns="445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518828"/>
            <a:ext cx="5681364" cy="3696091"/>
          </a:xfrm>
          <a:prstGeom prst="rect">
            <a:avLst/>
          </a:prstGeom>
        </p:spPr>
        <p:txBody>
          <a:bodyPr vert="horz" lIns="89127" tIns="44563" rIns="89127" bIns="4456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125"/>
            <a:ext cx="3078048" cy="470355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7" y="8918125"/>
            <a:ext cx="3078048" cy="470355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r">
              <a:defRPr sz="1200"/>
            </a:lvl1pPr>
          </a:lstStyle>
          <a:p>
            <a:fld id="{F7021A75-09A5-416A-A81F-0D3391CD9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as background: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Survey objective was to  collect information on technical state and future plans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50 8</a:t>
            </a:r>
            <a:r>
              <a:rPr lang="en-US" baseline="30000" dirty="0"/>
              <a:t>th</a:t>
            </a:r>
            <a:r>
              <a:rPr lang="en-US" dirty="0"/>
              <a:t> AF-related websites – current “survivors”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received 18 responses to initial contacts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5 survey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There are a number of different ways in which we have built our websites:</a:t>
            </a:r>
          </a:p>
          <a:p>
            <a:endParaRPr lang="en-US" dirty="0"/>
          </a:p>
          <a:p>
            <a:pPr marL="624312" lvl="1" indent="-167112">
              <a:buFont typeface="Arial" panose="020B0604020202020204" pitchFamily="34" charset="0"/>
              <a:buChar char="•"/>
            </a:pPr>
            <a:r>
              <a:rPr lang="en-US" dirty="0"/>
              <a:t>“Hand-coded”</a:t>
            </a:r>
          </a:p>
          <a:p>
            <a:pPr marL="624312" lvl="1" indent="-167112">
              <a:buFont typeface="Arial" panose="020B0604020202020204" pitchFamily="34" charset="0"/>
              <a:buChar char="•"/>
            </a:pPr>
            <a:r>
              <a:rPr lang="en-US" dirty="0"/>
              <a:t>Free website builders: GoDaddy, etc.</a:t>
            </a:r>
          </a:p>
          <a:p>
            <a:pPr marL="624312" lvl="1" indent="-167112">
              <a:buFont typeface="Arial" panose="020B0604020202020204" pitchFamily="34" charset="0"/>
              <a:buChar char="•"/>
            </a:pPr>
            <a:r>
              <a:rPr lang="en-US" dirty="0"/>
              <a:t>Inherited</a:t>
            </a:r>
          </a:p>
          <a:p>
            <a:pPr marL="624312" lvl="1" indent="-167112">
              <a:buFont typeface="Arial" panose="020B0604020202020204" pitchFamily="34" charset="0"/>
              <a:buChar char="•"/>
            </a:pPr>
            <a:r>
              <a:rPr lang="en-US" dirty="0"/>
              <a:t>Frameworks</a:t>
            </a:r>
          </a:p>
          <a:p>
            <a:pPr marL="624312" lvl="1" indent="-167112">
              <a:buFont typeface="Arial" panose="020B0604020202020204" pitchFamily="34" charset="0"/>
              <a:buChar char="•"/>
            </a:pPr>
            <a:r>
              <a:rPr lang="en-US" dirty="0"/>
              <a:t>Content Management Systems</a:t>
            </a:r>
          </a:p>
          <a:p>
            <a:pPr marL="167112" indent="-16711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1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0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10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7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11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112" indent="-167112">
              <a:buFont typeface="Arial" panose="020B0604020202020204" pitchFamily="34" charset="0"/>
              <a:buChar char="•"/>
            </a:pPr>
            <a:r>
              <a:rPr lang="en-US" dirty="0"/>
              <a:t>A related issue: using open source photo gallery software – 384</a:t>
            </a:r>
            <a:r>
              <a:rPr lang="en-US" baseline="30000" dirty="0"/>
              <a:t>th</a:t>
            </a:r>
            <a:r>
              <a:rPr lang="en-US" dirty="0"/>
              <a:t> uses </a:t>
            </a:r>
            <a:r>
              <a:rPr lang="en-US" dirty="0" err="1"/>
              <a:t>Piwigo</a:t>
            </a:r>
            <a:r>
              <a:rPr lang="en-US" dirty="0"/>
              <a:t>, which is responsive.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12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these are significant to your website? </a:t>
            </a:r>
          </a:p>
          <a:p>
            <a:endParaRPr lang="en-US" dirty="0"/>
          </a:p>
          <a:p>
            <a:r>
              <a:rPr lang="en-US" dirty="0"/>
              <a:t>There are others:</a:t>
            </a:r>
          </a:p>
          <a:p>
            <a:endParaRPr lang="en-US" dirty="0"/>
          </a:p>
          <a:p>
            <a:pPr marL="167112" indent="-167112">
              <a:buFont typeface="Arial" panose="020B0604020202020204" pitchFamily="34" charset="0"/>
              <a:buChar char="•"/>
            </a:pPr>
            <a:r>
              <a:rPr lang="en-US" dirty="0"/>
              <a:t>Who will do the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7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2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“Same” is an option, but cannot be achieved without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3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hit the Future threshold several times in the 17 years I have been responsible for websites.</a:t>
            </a:r>
          </a:p>
          <a:p>
            <a:endParaRPr lang="en-US" dirty="0"/>
          </a:p>
          <a:p>
            <a:r>
              <a:rPr lang="en-US" dirty="0"/>
              <a:t>Memory jogger: “The Mighty Eighth Message Board”, Gallery 1, 2, 3</a:t>
            </a:r>
          </a:p>
          <a:p>
            <a:endParaRPr lang="en-US" dirty="0"/>
          </a:p>
          <a:p>
            <a:r>
              <a:rPr lang="en-US" dirty="0"/>
              <a:t>Some others have fallen by the wayside and are no longer available!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4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2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easy to say what it is</a:t>
            </a:r>
          </a:p>
          <a:p>
            <a:endParaRPr lang="en-US" dirty="0"/>
          </a:p>
          <a:p>
            <a:r>
              <a:rPr lang="en-US" dirty="0"/>
              <a:t>Deciding to use one, picking one, applying one – not so easy.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5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6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Factors to think about:</a:t>
            </a:r>
          </a:p>
          <a:p>
            <a:endParaRPr lang="en-US" dirty="0"/>
          </a:p>
          <a:p>
            <a:pPr marL="167112" indent="-167112">
              <a:buFont typeface="Arial" panose="020B0604020202020204" pitchFamily="34" charset="0"/>
              <a:buChar char="•"/>
            </a:pPr>
            <a:r>
              <a:rPr lang="en-US" dirty="0"/>
              <a:t>Popularity of a CMS may indicate the likelihood of future support.</a:t>
            </a:r>
          </a:p>
          <a:p>
            <a:pPr marL="167112" indent="-167112">
              <a:buFont typeface="Arial" panose="020B0604020202020204" pitchFamily="34" charset="0"/>
              <a:buChar char="•"/>
            </a:pPr>
            <a:r>
              <a:rPr lang="en-US" dirty="0"/>
              <a:t>An active user community may be a resource for help and recommendations</a:t>
            </a:r>
          </a:p>
          <a:p>
            <a:pPr marL="167112" indent="-167112">
              <a:buFont typeface="Arial" panose="020B0604020202020204" pitchFamily="34" charset="0"/>
              <a:buChar char="•"/>
            </a:pPr>
            <a:r>
              <a:rPr lang="en-US" dirty="0"/>
              <a:t>Availability of plugins is a two-edged sword:</a:t>
            </a:r>
          </a:p>
          <a:p>
            <a:pPr marL="612745" lvl="1" indent="-167112">
              <a:buFont typeface="Arial" panose="020B0604020202020204" pitchFamily="34" charset="0"/>
              <a:buChar char="•"/>
            </a:pPr>
            <a:r>
              <a:rPr lang="en-US" dirty="0"/>
              <a:t>What you want will likely be available</a:t>
            </a:r>
          </a:p>
          <a:p>
            <a:pPr marL="612745" lvl="1" indent="-167112">
              <a:buFont typeface="Arial" panose="020B0604020202020204" pitchFamily="34" charset="0"/>
              <a:buChar char="•"/>
            </a:pPr>
            <a:r>
              <a:rPr lang="en-US" dirty="0"/>
              <a:t>How do you know if it is “safe”?</a:t>
            </a:r>
          </a:p>
          <a:p>
            <a:pPr marL="1069945" lvl="2" indent="-167112">
              <a:buFont typeface="Arial" panose="020B0604020202020204" pitchFamily="34" charset="0"/>
              <a:buChar char="•"/>
            </a:pPr>
            <a:r>
              <a:rPr lang="en-US" dirty="0"/>
              <a:t>User reports</a:t>
            </a:r>
          </a:p>
          <a:p>
            <a:pPr marL="1069945" lvl="2" indent="-167112">
              <a:buFont typeface="Arial" panose="020B0604020202020204" pitchFamily="34" charset="0"/>
              <a:buChar char="•"/>
            </a:pPr>
            <a:r>
              <a:rPr lang="en-US" dirty="0"/>
              <a:t>“Approved/controlled”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6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2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CMSs support responsive designs thru templates</a:t>
            </a:r>
          </a:p>
          <a:p>
            <a:endParaRPr lang="en-US" dirty="0"/>
          </a:p>
          <a:p>
            <a:r>
              <a:rPr lang="en-US" dirty="0"/>
              <a:t>The Arrowhead Club: WP with Highlander template</a:t>
            </a:r>
          </a:p>
          <a:p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BG: Joomla! with unknown responsive template</a:t>
            </a:r>
          </a:p>
          <a:p>
            <a:endParaRPr lang="en-US" dirty="0"/>
          </a:p>
          <a:p>
            <a:r>
              <a:rPr lang="en-US" dirty="0"/>
              <a:t>Also 100</a:t>
            </a:r>
            <a:r>
              <a:rPr lang="en-US" baseline="30000" dirty="0"/>
              <a:t>th</a:t>
            </a:r>
            <a:r>
              <a:rPr lang="en-US" dirty="0"/>
              <a:t> BG uses Joomla!, but template is not responsive.</a:t>
            </a:r>
          </a:p>
          <a:p>
            <a:endParaRPr lang="en-US" dirty="0"/>
          </a:p>
          <a:p>
            <a:r>
              <a:rPr lang="en-US" dirty="0"/>
              <a:t>Anyone else?</a:t>
            </a:r>
          </a:p>
          <a:p>
            <a:endParaRPr lang="en-US" dirty="0"/>
          </a:p>
          <a:p>
            <a:r>
              <a:rPr lang="en-US" dirty="0"/>
              <a:t>CMS + Responsive Design via templates.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Wordpress</a:t>
            </a:r>
            <a:r>
              <a:rPr lang="en-US" dirty="0"/>
              <a:t>: Reveal (“portfolio”)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Drupal: Adaptive, Omega, 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Respond: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Joomla!: Eleven45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7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7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Source or proprietary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Initial and recurring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Ease of learning and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8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technical requirements? Integration with other systems, such as a database?</a:t>
            </a:r>
          </a:p>
          <a:p>
            <a:endParaRPr lang="en-US" dirty="0"/>
          </a:p>
          <a:p>
            <a:r>
              <a:rPr lang="en-US" b="1" dirty="0"/>
              <a:t>Where does the development environment reside? The server, or your computer?</a:t>
            </a:r>
          </a:p>
          <a:p>
            <a:endParaRPr lang="en-US" dirty="0"/>
          </a:p>
          <a:p>
            <a:r>
              <a:rPr lang="en-US" dirty="0"/>
              <a:t>Automatic updates are available for some systems, but not all – and the manual update process may be easy or not.</a:t>
            </a:r>
          </a:p>
          <a:p>
            <a:endParaRPr lang="en-US" dirty="0"/>
          </a:p>
          <a:p>
            <a:r>
              <a:rPr lang="en-US" dirty="0"/>
              <a:t>Plugins come from many sources, and update cycle may be independent of the CMS update cycle.</a:t>
            </a:r>
          </a:p>
          <a:p>
            <a:endParaRPr lang="en-US" dirty="0"/>
          </a:p>
          <a:p>
            <a:r>
              <a:rPr lang="en-US" dirty="0"/>
              <a:t>A CMS update may break a plugin.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12213" y="8918122"/>
            <a:ext cx="3078048" cy="470355"/>
          </a:xfrm>
        </p:spPr>
        <p:txBody>
          <a:bodyPr/>
          <a:lstStyle/>
          <a:p>
            <a:pPr algn="ctr"/>
            <a:fld id="{F7021A75-09A5-416A-A81F-0D3391CD97C7}" type="slidenum">
              <a:rPr lang="en-US" smtClean="0"/>
              <a:pPr algn="ctr"/>
              <a:t>9</a:t>
            </a:fld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9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8C45-34F1-4388-98EE-E20956D0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034E8-B2F8-48F5-A28C-7CF947712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FE44D-88C6-4003-B85C-D2CA4090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EB39A-42AE-4B29-B8DE-AB6192F7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47FB-2F41-4897-985F-B573B198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15A2-7EBA-4FBE-9ED8-E5CFB119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FB4DD-AB27-4C66-9D36-AAD8E6FC3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90A4F-8D6E-4603-8B56-0F26B117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CAEB6-B6E0-4351-9F79-07FF8EF2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4A02-ABFA-4E27-9E54-D7ED92EF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1B908-A2D0-4373-9B81-B6D1D1F3F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C982F-5D33-4873-835A-16FE89BC3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3E03-9C69-4C5D-9248-A49FFFEC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3795-8FFA-4C8D-81EA-69F9A18F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8613-A145-4BBC-8001-4101364D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1A6C-9D7D-42A4-B7D2-A54F6CAD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FD20-7012-4ECA-9AD6-C0D15C6A6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2734-2385-48EC-9470-58C51BBA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BB3D-C625-4DC5-A991-6D9C2FA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769C6-E1CC-417C-9145-AE6F484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600A-1DA4-4EDB-A65C-B41A7EA0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A7E1E-49D2-419C-9FFA-C65EB85C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9A27-AD7E-413E-AC88-615DC077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35634-2631-4737-AA4F-2178162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CFB0-76AD-49B2-ABBF-35A62E24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96DE-4D03-4581-AFF8-4C57E7E0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7A7A4-4F5D-466D-9F1B-A57049CF0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BE6BF-41D4-45B8-9D50-83715EEFC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2AD54-C40A-4EDF-A42A-59B2AD47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B3F56-F750-4E6F-9DDA-3641A29C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0BEA2-52F4-482D-814B-B2956AF7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2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F2D7-0904-4170-97A9-E303E58B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85E88-B3E5-48FA-889F-D29F9AB61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36F24-3F48-4EC2-AD75-9E4D4AB5C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BF022-D23A-478C-84E8-B08A01E9B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7983E-E7BA-4D74-99C4-D0D838A1D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C5783-9173-454F-92D4-15CAF034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1B801-0D91-4639-A3E4-F1A7B870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C91F8-5987-4E12-9086-8CA79D8A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121C-66C9-45AC-BF55-4DF80F7E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B2236-7FF1-48D1-97F6-778875D4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56021-0065-46CA-895F-A83FE9BB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E2FC5-96E8-4C37-938A-CE98C92F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3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C77C1-344E-48F9-A866-D03F393E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D7B5D-C6B5-4A82-BF47-DE3098CD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8CBD5-6FFE-4295-BD4C-86636E3F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38CF-0009-48D7-94B7-92DA5538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2766-0C8C-46C0-9FC0-0C8ABC02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0C3C6-8A09-4E1B-A831-45A25A0CC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61CD5-B9B5-4432-BB32-64454EDF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E62F8-2DB5-4447-9C5E-9DED72DF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6357E-14EF-4D0B-9BD6-C616D0EF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FF09-D79B-4077-A869-5300A053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99DC0-01E1-4E6D-A444-22F9507D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460AA-E89B-42ED-B7FC-35712FB8A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03136-49AD-4E8F-B23C-FE6E1CE3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C32F2-8C4A-47B6-8862-AE79B079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AB2B4-681D-4C8E-8FF0-CE1286E2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28862-0B9B-4B5B-B23B-DDA332F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5822D-8E6D-4E16-91CD-5597577B1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B50D2-24E0-401B-9856-7805929A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033E-2D40-41ED-AE6C-BE86669F83B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73B5-1F64-448A-8DEF-53C2B367B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EF47-9B7C-4D30-AE81-670FC7952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FE2A-2137-4677-95A1-F067ABD7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ypo3.org/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www.drupal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omla.org/" TargetMode="External"/><Relationship Id="rId5" Type="http://schemas.openxmlformats.org/officeDocument/2006/relationships/hyperlink" Target="https://wordpress.com/" TargetMode="External"/><Relationship Id="rId10" Type="http://schemas.openxmlformats.org/officeDocument/2006/relationships/hyperlink" Target="http://www.384thbombgroup.com/_content/_pages/admin_utility.php" TargetMode="External"/><Relationship Id="rId4" Type="http://schemas.openxmlformats.org/officeDocument/2006/relationships/hyperlink" Target="https://validator.w3.org/" TargetMode="External"/><Relationship Id="rId9" Type="http://schemas.openxmlformats.org/officeDocument/2006/relationships/hyperlink" Target="https://www.dreamhos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eb_content_management_syst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95thbg.org/j3migr/" TargetMode="External"/><Relationship Id="rId5" Type="http://schemas.openxmlformats.org/officeDocument/2006/relationships/hyperlink" Target="https://thearrowheadclub.com/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1and1.com/digitalguide/hosting/cms/cms-comparison-a-review-of-the-five-best-platforms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id="{7667D052-C88C-441B-9430-013EB321A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1" name="Freeform 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3" name="Straight Connector 3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B222FD-836B-4158-A71D-1AEC95DC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375323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/>
              <a:t>Content Management Systems - </a:t>
            </a:r>
            <a:r>
              <a:rPr lang="en-US" sz="3600" b="1" dirty="0"/>
              <a:t>CMS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10379-A392-4C01-9799-4CEF26B38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4671429"/>
            <a:ext cx="4593021" cy="825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/>
            <a:r>
              <a:rPr lang="en-US" sz="2400" dirty="0"/>
              <a:t>A Path to the Future?</a:t>
            </a:r>
          </a:p>
        </p:txBody>
      </p:sp>
    </p:spTree>
    <p:extLst>
      <p:ext uri="{BB962C8B-B14F-4D97-AF65-F5344CB8AC3E}">
        <p14:creationId xmlns:p14="http://schemas.microsoft.com/office/powerpoint/2010/main" val="1089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6D91-99C6-49F9-97F5-87CBFB3A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Areas Where A CMS </a:t>
            </a:r>
            <a:r>
              <a:rPr lang="en-US" u="sng" dirty="0"/>
              <a:t>Cannot</a:t>
            </a:r>
            <a:r>
              <a:rPr lang="en-US" dirty="0"/>
              <a:t>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38B93-4C63-45E9-9A77-A727734C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/>
            <a:r>
              <a:rPr lang="en-US" dirty="0"/>
              <a:t>Continuity</a:t>
            </a:r>
          </a:p>
          <a:p>
            <a:pPr marL="742950" lvl="1"/>
            <a:r>
              <a:rPr lang="en-US" sz="2800" dirty="0"/>
              <a:t>Domain Registration</a:t>
            </a:r>
          </a:p>
          <a:p>
            <a:pPr marL="742950" lvl="1"/>
            <a:r>
              <a:rPr lang="en-US" sz="2800" dirty="0"/>
              <a:t>Hosting</a:t>
            </a:r>
          </a:p>
          <a:p>
            <a:pPr marL="342900" indent="-285750"/>
            <a:r>
              <a:rPr lang="en-US" dirty="0"/>
              <a:t>Funding</a:t>
            </a:r>
          </a:p>
          <a:p>
            <a:pPr marL="342900" indent="-285750"/>
            <a:endParaRPr lang="en-US" dirty="0"/>
          </a:p>
          <a:p>
            <a:pPr marL="57150" indent="0">
              <a:buNone/>
            </a:pPr>
            <a:r>
              <a:rPr lang="en-US" dirty="0"/>
              <a:t>Sorry about that…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2A0F-618D-4460-97AB-55F72FA7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Are You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47BFB-E6BB-41BE-9858-95E63EC4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98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Action now will preserve your online content.</a:t>
            </a:r>
          </a:p>
        </p:txBody>
      </p:sp>
    </p:spTree>
    <p:extLst>
      <p:ext uri="{BB962C8B-B14F-4D97-AF65-F5344CB8AC3E}">
        <p14:creationId xmlns:p14="http://schemas.microsoft.com/office/powerpoint/2010/main" val="20826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2DEB-0FD7-4CD9-AD9D-5583E3E7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Possibly Useful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1689-E8B1-435E-B3F0-D43FBDD3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W3C Markup Validation Service: </a:t>
            </a:r>
            <a:r>
              <a:rPr lang="en-US" dirty="0">
                <a:hlinkClick r:id="rId4"/>
              </a:rPr>
              <a:t>https://validator.w3.org/</a:t>
            </a:r>
            <a:endParaRPr lang="en-US" dirty="0"/>
          </a:p>
          <a:p>
            <a:r>
              <a:rPr lang="en-US" dirty="0"/>
              <a:t>Some CMS Sites</a:t>
            </a:r>
          </a:p>
          <a:p>
            <a:pPr lvl="1"/>
            <a:r>
              <a:rPr lang="en-US" dirty="0" err="1"/>
              <a:t>Wordpress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https://wordpress.com/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Joomal</a:t>
            </a:r>
            <a:r>
              <a:rPr lang="en-US" dirty="0"/>
              <a:t>!: </a:t>
            </a:r>
            <a:r>
              <a:rPr lang="en-US" dirty="0">
                <a:hlinkClick r:id="rId6"/>
              </a:rPr>
              <a:t>https://www.joomla.org/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Drupal: </a:t>
            </a:r>
            <a:r>
              <a:rPr lang="en-US" dirty="0">
                <a:hlinkClick r:id="rId7"/>
              </a:rPr>
              <a:t>https://www.drupal.org/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TYP03: </a:t>
            </a:r>
            <a:r>
              <a:rPr lang="en-US" dirty="0">
                <a:hlinkClick r:id="rId8"/>
              </a:rPr>
              <a:t>https://typo3.org/</a:t>
            </a:r>
            <a:r>
              <a:rPr lang="en-US" dirty="0"/>
              <a:t> </a:t>
            </a:r>
          </a:p>
          <a:p>
            <a:r>
              <a:rPr lang="en-US" dirty="0"/>
              <a:t>A Hosting Service That Provides Free </a:t>
            </a:r>
            <a:r>
              <a:rPr lang="en-US" dirty="0" err="1"/>
              <a:t>Wordpress</a:t>
            </a:r>
            <a:r>
              <a:rPr lang="en-US" dirty="0"/>
              <a:t> and Joomla!</a:t>
            </a:r>
          </a:p>
          <a:p>
            <a:pPr lvl="1"/>
            <a:r>
              <a:rPr lang="en-US" dirty="0" err="1"/>
              <a:t>Dreamhost</a:t>
            </a:r>
            <a:r>
              <a:rPr lang="en-US" dirty="0"/>
              <a:t>: </a:t>
            </a:r>
            <a:r>
              <a:rPr lang="en-US" dirty="0">
                <a:hlinkClick r:id="rId9"/>
              </a:rPr>
              <a:t>https://www.dreamhost.com/</a:t>
            </a:r>
            <a:r>
              <a:rPr lang="en-US" dirty="0"/>
              <a:t> (full disclosure: I use </a:t>
            </a:r>
            <a:r>
              <a:rPr lang="en-US" dirty="0" err="1"/>
              <a:t>Dreamhost</a:t>
            </a:r>
            <a:r>
              <a:rPr lang="en-US" dirty="0"/>
              <a:t> for my 384</a:t>
            </a:r>
            <a:r>
              <a:rPr lang="en-US" baseline="30000" dirty="0"/>
              <a:t>th</a:t>
            </a:r>
            <a:r>
              <a:rPr lang="en-US" dirty="0"/>
              <a:t> Bomb Group Sites, but get nothing for the referral)</a:t>
            </a:r>
          </a:p>
          <a:p>
            <a:r>
              <a:rPr lang="en-US" dirty="0"/>
              <a:t>Copy of Presentation: </a:t>
            </a:r>
          </a:p>
          <a:p>
            <a:pPr lvl="1"/>
            <a:r>
              <a:rPr lang="en-US" dirty="0"/>
              <a:t>384</a:t>
            </a:r>
            <a:r>
              <a:rPr lang="en-US" baseline="30000" dirty="0"/>
              <a:t>th</a:t>
            </a:r>
            <a:r>
              <a:rPr lang="en-US" dirty="0"/>
              <a:t> Bomb Group Website: SITEINFO </a:t>
            </a:r>
            <a:r>
              <a:rPr lang="en-US" dirty="0">
                <a:sym typeface="Wingdings" panose="05000000000000000000" pitchFamily="2" charset="2"/>
              </a:rPr>
              <a:t> ADMIN  Utility Area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http://www.384thbombgroup.com/_content/_pages/admin_utility.php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id="{7667D052-C88C-441B-9430-013EB321A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1" name="Freeform 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3" name="Straight Connector 3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B222FD-836B-4158-A71D-1AEC95DC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208667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The Challenges: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10379-A392-4C01-9799-4CEF26B38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69189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Technology Evolution/Obsolescence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Content Maintenance &amp; Expansion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Search Engine Techniques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Continuity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Domain Registration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Hosting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/>
              <a:t>Funding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57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913E-FCCD-4BB1-AB80-2404C95F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Do You Want For The Future?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B8827-FBB8-467B-8A1C-C52AB0146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Worse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POP QUIZ</a:t>
            </a:r>
          </a:p>
          <a:p>
            <a:endParaRPr lang="en-US" sz="2400" dirty="0"/>
          </a:p>
          <a:p>
            <a:r>
              <a:rPr lang="en-US" sz="2400" dirty="0"/>
              <a:t>Without action by us, our online content will get </a:t>
            </a:r>
            <a:r>
              <a:rPr lang="en-US" sz="2400" u="sng" dirty="0"/>
              <a:t>______ 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6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id="{22201663-FCF9-451B-98B3-FE8F3C7424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" y="10"/>
            <a:ext cx="12192000" cy="6857990"/>
          </a:xfrm>
          <a:prstGeom prst="rect">
            <a:avLst/>
          </a:prstGeom>
        </p:spPr>
      </p:pic>
      <p:sp>
        <p:nvSpPr>
          <p:cNvPr id="26" name="Freeform 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4" name="Straight Connector 23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F6E2F-FB6D-43F6-A939-6C194DA1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What’s Ahead?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DE3F9-8F63-49D5-B54F-3FF73CE19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768" y="3417573"/>
            <a:ext cx="5556739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The future is </a:t>
            </a:r>
            <a:r>
              <a:rPr lang="en-US" sz="2400" strike="sngStrike" dirty="0"/>
              <a:t>tomorrow</a:t>
            </a:r>
            <a:r>
              <a:rPr lang="en-US" sz="2400" dirty="0"/>
              <a:t> </a:t>
            </a:r>
            <a:r>
              <a:rPr lang="en-US" sz="2400" strike="sngStrike" dirty="0"/>
              <a:t>now</a:t>
            </a:r>
            <a:r>
              <a:rPr lang="en-US" sz="2400" dirty="0"/>
              <a:t> yesterday…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How can a CMS help?</a:t>
            </a:r>
          </a:p>
        </p:txBody>
      </p:sp>
    </p:spTree>
    <p:extLst>
      <p:ext uri="{BB962C8B-B14F-4D97-AF65-F5344CB8AC3E}">
        <p14:creationId xmlns:p14="http://schemas.microsoft.com/office/powerpoint/2010/main" val="2855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18F0-1B7F-45B2-AB2B-F8BE3F64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CMS?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7046-A806-478B-9E70-8FB64F30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CMS is a set of software that resides on your hosting provider’s server.</a:t>
            </a:r>
          </a:p>
          <a:p>
            <a:r>
              <a:rPr lang="en-US" dirty="0"/>
              <a:t>It is configurable by the administrator (</a:t>
            </a:r>
            <a:r>
              <a:rPr lang="en-US" u="sng" dirty="0"/>
              <a:t>YOU</a:t>
            </a:r>
            <a:r>
              <a:rPr lang="en-US" dirty="0"/>
              <a:t>) with </a:t>
            </a:r>
          </a:p>
          <a:p>
            <a:pPr lvl="1"/>
            <a:r>
              <a:rPr lang="en-US" dirty="0"/>
              <a:t>Templates – for “look and feel”</a:t>
            </a:r>
          </a:p>
          <a:p>
            <a:pPr lvl="1"/>
            <a:r>
              <a:rPr lang="en-US" dirty="0"/>
              <a:t>Plugins – for additional features</a:t>
            </a:r>
          </a:p>
          <a:p>
            <a:r>
              <a:rPr lang="en-US" dirty="0"/>
              <a:t>The content of your website is contained within the CMS</a:t>
            </a:r>
          </a:p>
          <a:p>
            <a:r>
              <a:rPr lang="en-US" dirty="0"/>
              <a:t>The CMS provides web pages to your site visitors</a:t>
            </a:r>
          </a:p>
          <a:p>
            <a:pPr marL="0" indent="0">
              <a:buNone/>
            </a:pPr>
            <a:r>
              <a:rPr lang="en-US" dirty="0"/>
              <a:t>And - many hosting plans provide one or more CMS’s at </a:t>
            </a:r>
            <a:r>
              <a:rPr lang="en-US" u="sng" dirty="0"/>
              <a:t>no cost</a:t>
            </a:r>
            <a:r>
              <a:rPr lang="en-US" dirty="0"/>
              <a:t> to you</a:t>
            </a:r>
          </a:p>
          <a:p>
            <a:pPr marL="0" indent="0">
              <a:buNone/>
            </a:pPr>
            <a:r>
              <a:rPr lang="en-US" sz="2400" dirty="0"/>
              <a:t>More info: </a:t>
            </a:r>
            <a:r>
              <a:rPr lang="en-US" sz="2400" dirty="0">
                <a:hlinkClick r:id="rId4"/>
              </a:rPr>
              <a:t>https://en.wikipedia.org/wiki/Web_content_management_system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7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6550-8122-4294-9A60-97DE4771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Areas Where a CMS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B6F7-487E-4A57-B29F-0374B790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/>
            <a:r>
              <a:rPr lang="en-US" dirty="0"/>
              <a:t>Technology Evolution/Obsolescence</a:t>
            </a:r>
          </a:p>
          <a:p>
            <a:pPr marL="742950" lvl="1"/>
            <a:r>
              <a:rPr lang="en-US" dirty="0"/>
              <a:t>CMS software is generally maintained by others</a:t>
            </a:r>
          </a:p>
          <a:p>
            <a:pPr marL="742950" lvl="1"/>
            <a:r>
              <a:rPr lang="en-US" dirty="0"/>
              <a:t>Updates can often be configured to occur automatically</a:t>
            </a:r>
          </a:p>
          <a:p>
            <a:pPr marL="285750"/>
            <a:r>
              <a:rPr lang="en-US" dirty="0"/>
              <a:t>Content Maintenance &amp; Expansion</a:t>
            </a:r>
          </a:p>
          <a:p>
            <a:pPr marL="742950" lvl="1"/>
            <a:r>
              <a:rPr lang="en-US" dirty="0"/>
              <a:t>Content can be modified and expanded without requiring expert programming skills</a:t>
            </a:r>
          </a:p>
          <a:p>
            <a:pPr marL="285750"/>
            <a:r>
              <a:rPr lang="en-US" dirty="0"/>
              <a:t>Search Engine Techniques</a:t>
            </a:r>
          </a:p>
          <a:p>
            <a:pPr marL="742950" lvl="1"/>
            <a:r>
              <a:rPr lang="en-US" dirty="0"/>
              <a:t>CMS maintenance organizations maintain awareness of search engine changes and will implement changes to adapt to them</a:t>
            </a:r>
          </a:p>
          <a:p>
            <a:pPr marL="285750"/>
            <a:r>
              <a:rPr lang="en-US" u="sng" dirty="0"/>
              <a:t>Some</a:t>
            </a:r>
            <a:r>
              <a:rPr lang="en-US" dirty="0"/>
              <a:t> hacking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DAED-5A97-42F9-A6D5-6E4AB638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5222"/>
            <a:ext cx="3932237" cy="712177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CMS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2B122-E93E-4D8C-939E-B215C9EE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9505"/>
            <a:ext cx="6172200" cy="4873625"/>
          </a:xfrm>
          <a:blipFill dpi="0" rotWithShape="1">
            <a:blip r:embed="rId4">
              <a:alphaModFix amt="92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22F09-E4D5-4154-8153-1F248F56E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Wordpress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hlinkClick r:id="rId5"/>
              </a:rPr>
              <a:t>The Arrowhead Club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Joomla!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hlinkClick r:id="rId6"/>
              </a:rPr>
              <a:t>95</a:t>
            </a:r>
            <a:r>
              <a:rPr lang="en-US" sz="1800" b="1" baseline="30000" dirty="0">
                <a:hlinkClick r:id="rId6"/>
              </a:rPr>
              <a:t>th</a:t>
            </a:r>
            <a:r>
              <a:rPr lang="en-US" sz="1800" b="1" dirty="0">
                <a:hlinkClick r:id="rId6"/>
              </a:rPr>
              <a:t> Bomb Group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Drupal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Many others…</a:t>
            </a:r>
          </a:p>
        </p:txBody>
      </p:sp>
    </p:spTree>
    <p:extLst>
      <p:ext uri="{BB962C8B-B14F-4D97-AF65-F5344CB8AC3E}">
        <p14:creationId xmlns:p14="http://schemas.microsoft.com/office/powerpoint/2010/main" val="21793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35D33-743D-4129-80CC-B630C51A9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953" y="1967058"/>
            <a:ext cx="7400925" cy="3057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4BDCF-00BA-432D-BAA9-907C733CE136}"/>
              </a:ext>
            </a:extLst>
          </p:cNvPr>
          <p:cNvSpPr txBox="1"/>
          <p:nvPr/>
        </p:nvSpPr>
        <p:spPr>
          <a:xfrm>
            <a:off x="995088" y="873760"/>
            <a:ext cx="101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Additional CMS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FE4DD-C550-4C9B-B3C6-80D9B38D5626}"/>
              </a:ext>
            </a:extLst>
          </p:cNvPr>
          <p:cNvSpPr txBox="1"/>
          <p:nvPr/>
        </p:nvSpPr>
        <p:spPr>
          <a:xfrm>
            <a:off x="1081453" y="5416060"/>
            <a:ext cx="999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information from this website: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https://www.1and1.com/digitalguide/hosting/cms/cms-comparison-a-review-of-the-five-best-platforms/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5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A3A4-BBE4-44BF-8420-50F37769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261D-07B8-421E-88BC-4565F8ED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CMS is offered free by your Hosting Service?</a:t>
            </a:r>
          </a:p>
          <a:p>
            <a:r>
              <a:rPr lang="en-US" dirty="0"/>
              <a:t>Is future support “guaranteed”</a:t>
            </a:r>
          </a:p>
          <a:p>
            <a:r>
              <a:rPr lang="en-US" dirty="0"/>
              <a:t>What presentation features do you want?</a:t>
            </a:r>
          </a:p>
          <a:p>
            <a:pPr lvl="1"/>
            <a:r>
              <a:rPr lang="en-US" dirty="0"/>
              <a:t>Menus, columns, etc.</a:t>
            </a:r>
          </a:p>
          <a:p>
            <a:r>
              <a:rPr lang="en-US" dirty="0"/>
              <a:t>Effort required</a:t>
            </a:r>
          </a:p>
          <a:p>
            <a:pPr lvl="1"/>
            <a:r>
              <a:rPr lang="en-US" dirty="0"/>
              <a:t>To learn</a:t>
            </a:r>
          </a:p>
          <a:p>
            <a:pPr lvl="1"/>
            <a:r>
              <a:rPr lang="en-US" dirty="0"/>
              <a:t>To implement</a:t>
            </a:r>
          </a:p>
          <a:p>
            <a:r>
              <a:rPr lang="en-US" dirty="0"/>
              <a:t>CMS maintenance</a:t>
            </a:r>
          </a:p>
          <a:p>
            <a:r>
              <a:rPr lang="en-US" dirty="0"/>
              <a:t>Plugin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893</Words>
  <Application>Microsoft Office PowerPoint</Application>
  <PresentationFormat>Widescreen</PresentationFormat>
  <Paragraphs>166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Content Management Systems - CMS</vt:lpstr>
      <vt:lpstr>The Challenges:</vt:lpstr>
      <vt:lpstr>What Do You Want For The Future?</vt:lpstr>
      <vt:lpstr>What’s Ahead?</vt:lpstr>
      <vt:lpstr>What is a CMS?</vt:lpstr>
      <vt:lpstr>Areas Where a CMS Can Help</vt:lpstr>
      <vt:lpstr>CMS Examples</vt:lpstr>
      <vt:lpstr>PowerPoint Presentation</vt:lpstr>
      <vt:lpstr> Factors To Consider</vt:lpstr>
      <vt:lpstr>Areas Where A CMS Cannot Help</vt:lpstr>
      <vt:lpstr>Where Are You Headed?</vt:lpstr>
      <vt:lpstr>Some Possibly Useful Stuff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Management Systems</dc:title>
  <dc:creator>Fred Preller</dc:creator>
  <cp:lastModifiedBy>Fred Preller</cp:lastModifiedBy>
  <cp:revision>43</cp:revision>
  <cp:lastPrinted>2017-09-21T15:50:29Z</cp:lastPrinted>
  <dcterms:created xsi:type="dcterms:W3CDTF">2017-08-30T16:31:16Z</dcterms:created>
  <dcterms:modified xsi:type="dcterms:W3CDTF">2017-09-21T15:51:17Z</dcterms:modified>
</cp:coreProperties>
</file>