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7"/>
  </p:notesMasterIdLst>
  <p:sldIdLst>
    <p:sldId id="256" r:id="rId2"/>
    <p:sldId id="265" r:id="rId3"/>
    <p:sldId id="269" r:id="rId4"/>
    <p:sldId id="270" r:id="rId5"/>
    <p:sldId id="257" r:id="rId6"/>
    <p:sldId id="268" r:id="rId7"/>
    <p:sldId id="260" r:id="rId8"/>
    <p:sldId id="271" r:id="rId9"/>
    <p:sldId id="258" r:id="rId10"/>
    <p:sldId id="259" r:id="rId11"/>
    <p:sldId id="261" r:id="rId12"/>
    <p:sldId id="272" r:id="rId13"/>
    <p:sldId id="262" r:id="rId14"/>
    <p:sldId id="263"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92" d="100"/>
          <a:sy n="92" d="100"/>
        </p:scale>
        <p:origin x="3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5D060C-AD82-48F6-BB90-4A8B4B0E0763}" type="datetimeFigureOut">
              <a:rPr lang="en-US" smtClean="0"/>
              <a:t>9/22/2017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551BB-B1E0-4BE7-8EB5-14EA602BD1F6}" type="slidenum">
              <a:rPr lang="en-US" smtClean="0"/>
              <a:t>‹#›</a:t>
            </a:fld>
            <a:endParaRPr lang="en-US"/>
          </a:p>
        </p:txBody>
      </p:sp>
    </p:spTree>
    <p:extLst>
      <p:ext uri="{BB962C8B-B14F-4D97-AF65-F5344CB8AC3E}">
        <p14:creationId xmlns:p14="http://schemas.microsoft.com/office/powerpoint/2010/main" val="292060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551BB-B1E0-4BE7-8EB5-14EA602BD1F6}" type="slidenum">
              <a:rPr lang="en-US" smtClean="0"/>
              <a:t>5</a:t>
            </a:fld>
            <a:endParaRPr lang="en-US"/>
          </a:p>
        </p:txBody>
      </p:sp>
    </p:spTree>
    <p:extLst>
      <p:ext uri="{BB962C8B-B14F-4D97-AF65-F5344CB8AC3E}">
        <p14:creationId xmlns:p14="http://schemas.microsoft.com/office/powerpoint/2010/main" val="3120250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DDB6EA6-4EF9-484E-A1B4-89192B2D4932}" type="datetimeFigureOut">
              <a:rPr lang="en-US" smtClean="0"/>
              <a:t>9/22/2017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1372678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04163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3164786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14354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4342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DDB6EA6-4EF9-484E-A1B4-89192B2D4932}" type="datetimeFigureOut">
              <a:rPr lang="en-US" smtClean="0"/>
              <a:t>9/22/2017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601168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DDB6EA6-4EF9-484E-A1B4-89192B2D4932}" type="datetimeFigureOut">
              <a:rPr lang="en-US" smtClean="0"/>
              <a:t>9/22/2017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933635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DB6EA6-4EF9-484E-A1B4-89192B2D4932}"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3139674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DB6EA6-4EF9-484E-A1B4-89192B2D4932}"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572283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DB6EA6-4EF9-484E-A1B4-89192B2D4932}"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10340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DB6EA6-4EF9-484E-A1B4-89192B2D4932}"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1450157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074224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DB6EA6-4EF9-484E-A1B4-89192B2D4932}" type="datetimeFigureOut">
              <a:rPr lang="en-US" smtClean="0"/>
              <a:t>9/22/2017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3660077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DB6EA6-4EF9-484E-A1B4-89192B2D4932}" type="datetimeFigureOut">
              <a:rPr lang="en-US" smtClean="0"/>
              <a:t>9/22/2017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729422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B6EA6-4EF9-484E-A1B4-89192B2D4932}" type="datetimeFigureOut">
              <a:rPr lang="en-US" smtClean="0"/>
              <a:t>9/22/2017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3395156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121684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B6EA6-4EF9-484E-A1B4-89192B2D4932}"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B5433-9E43-44C1-991B-96DAD5F72CBB}" type="slidenum">
              <a:rPr lang="en-US" smtClean="0"/>
              <a:t>‹#›</a:t>
            </a:fld>
            <a:endParaRPr lang="en-US"/>
          </a:p>
        </p:txBody>
      </p:sp>
    </p:spTree>
    <p:extLst>
      <p:ext uri="{BB962C8B-B14F-4D97-AF65-F5344CB8AC3E}">
        <p14:creationId xmlns:p14="http://schemas.microsoft.com/office/powerpoint/2010/main" val="2984982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DDB6EA6-4EF9-484E-A1B4-89192B2D4932}" type="datetimeFigureOut">
              <a:rPr lang="en-US" smtClean="0"/>
              <a:t>9/22/2017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D1B5433-9E43-44C1-991B-96DAD5F72CBB}" type="slidenum">
              <a:rPr lang="en-US" smtClean="0"/>
              <a:t>‹#›</a:t>
            </a:fld>
            <a:endParaRPr lang="en-US"/>
          </a:p>
        </p:txBody>
      </p:sp>
    </p:spTree>
    <p:extLst>
      <p:ext uri="{BB962C8B-B14F-4D97-AF65-F5344CB8AC3E}">
        <p14:creationId xmlns:p14="http://schemas.microsoft.com/office/powerpoint/2010/main" val="1412872431"/>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hyperlink" Target="http://seotools.xml-sitemaps.com/keyword-density-tool.html" TargetMode="External"/><Relationship Id="rId13" Type="http://schemas.openxmlformats.org/officeDocument/2006/relationships/hyperlink" Target="http://www.google.com/analytics/" TargetMode="External"/><Relationship Id="rId3" Type="http://schemas.openxmlformats.org/officeDocument/2006/relationships/hyperlink" Target="https://www.google.com/webmasters/tools" TargetMode="External"/><Relationship Id="rId7" Type="http://schemas.openxmlformats.org/officeDocument/2006/relationships/hyperlink" Target="https://www.xml-sitemaps.com/seo-tools.html" TargetMode="External"/><Relationship Id="rId12" Type="http://schemas.openxmlformats.org/officeDocument/2006/relationships/hyperlink" Target="http://www.google.com/webmasters/guidelines.html" TargetMode="External"/><Relationship Id="rId2" Type="http://schemas.openxmlformats.org/officeDocument/2006/relationships/hyperlink" Target="https://moz.com/beginners-guide-to-seo" TargetMode="External"/><Relationship Id="rId1" Type="http://schemas.openxmlformats.org/officeDocument/2006/relationships/slideLayout" Target="../slideLayouts/slideLayout6.xml"/><Relationship Id="rId6" Type="http://schemas.openxmlformats.org/officeDocument/2006/relationships/hyperlink" Target="https://www.xml-sitemaps.com/" TargetMode="External"/><Relationship Id="rId11" Type="http://schemas.openxmlformats.org/officeDocument/2006/relationships/hyperlink" Target="https://www.youtube.com/watch?v=9yKjrdcC8wA" TargetMode="External"/><Relationship Id="rId5" Type="http://schemas.openxmlformats.org/officeDocument/2006/relationships/hyperlink" Target="https://validator.w3.org/" TargetMode="External"/><Relationship Id="rId10" Type="http://schemas.openxmlformats.org/officeDocument/2006/relationships/hyperlink" Target="http://pr.eyedomain.com/" TargetMode="External"/><Relationship Id="rId4" Type="http://schemas.openxmlformats.org/officeDocument/2006/relationships/hyperlink" Target="https://search.google.com/test/mobile-%20friendly/" TargetMode="External"/><Relationship Id="rId9" Type="http://schemas.openxmlformats.org/officeDocument/2006/relationships/hyperlink" Target="https://support.google.com/webmasters/answer/40349?hl=en&amp;ref_topic=3309300" TargetMode="External"/><Relationship Id="rId14" Type="http://schemas.openxmlformats.org/officeDocument/2006/relationships/hyperlink" Target="http://www.google.com/websiteoptimizer/"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otools.xml-sitemaps.com/keyword-density-tool.html" TargetMode="External"/><Relationship Id="rId13" Type="http://schemas.openxmlformats.org/officeDocument/2006/relationships/hyperlink" Target="http://www.google.com/analytics/" TargetMode="External"/><Relationship Id="rId3" Type="http://schemas.openxmlformats.org/officeDocument/2006/relationships/hyperlink" Target="https://www.google.com/webmasters/tools" TargetMode="External"/><Relationship Id="rId7" Type="http://schemas.openxmlformats.org/officeDocument/2006/relationships/hyperlink" Target="https://www.xml-sitemaps.com/seo-tools.html" TargetMode="External"/><Relationship Id="rId12" Type="http://schemas.openxmlformats.org/officeDocument/2006/relationships/hyperlink" Target="http://www.google.com/webmasters/guidelines.html" TargetMode="External"/><Relationship Id="rId2" Type="http://schemas.openxmlformats.org/officeDocument/2006/relationships/hyperlink" Target="https://moz.com/beginners-guide-to-seo" TargetMode="External"/><Relationship Id="rId1" Type="http://schemas.openxmlformats.org/officeDocument/2006/relationships/slideLayout" Target="../slideLayouts/slideLayout6.xml"/><Relationship Id="rId6" Type="http://schemas.openxmlformats.org/officeDocument/2006/relationships/hyperlink" Target="https://www.xml-sitemaps.com/" TargetMode="External"/><Relationship Id="rId11" Type="http://schemas.openxmlformats.org/officeDocument/2006/relationships/hyperlink" Target="https://www.youtube.com/watch?v=9yKjrdcC8wA" TargetMode="External"/><Relationship Id="rId5" Type="http://schemas.openxmlformats.org/officeDocument/2006/relationships/hyperlink" Target="https://validator.w3.org/" TargetMode="External"/><Relationship Id="rId10" Type="http://schemas.openxmlformats.org/officeDocument/2006/relationships/hyperlink" Target="http://pr.eyedomain.com/" TargetMode="External"/><Relationship Id="rId4" Type="http://schemas.openxmlformats.org/officeDocument/2006/relationships/hyperlink" Target="https://search.google.com/test/mobile-%20friendly/" TargetMode="External"/><Relationship Id="rId9" Type="http://schemas.openxmlformats.org/officeDocument/2006/relationships/hyperlink" Target="https://support.google.com/webmasters/answer/40349?hl=en&amp;ref_topic=3309300" TargetMode="External"/><Relationship Id="rId14" Type="http://schemas.openxmlformats.org/officeDocument/2006/relationships/hyperlink" Target="http://www.google.com/websiteoptimize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bing.com/" TargetMode="External"/><Relationship Id="rId2" Type="http://schemas.openxmlformats.org/officeDocument/2006/relationships/hyperlink" Target="http://www.google.com/" TargetMode="External"/><Relationship Id="rId1" Type="http://schemas.openxmlformats.org/officeDocument/2006/relationships/slideLayout" Target="../slideLayouts/slideLayout7.xml"/><Relationship Id="rId5" Type="http://schemas.openxmlformats.org/officeDocument/2006/relationships/hyperlink" Target="https://moz.com/products/pro" TargetMode="External"/><Relationship Id="rId4" Type="http://schemas.openxmlformats.org/officeDocument/2006/relationships/hyperlink" Target="http://www.yahoo.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moz.com/learn/seo/title-ta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SEO</a:t>
            </a:r>
            <a:r>
              <a:rPr lang="en-US" dirty="0" smtClean="0"/>
              <a:t/>
            </a:r>
            <a:br>
              <a:rPr lang="en-US" dirty="0" smtClean="0"/>
            </a:br>
            <a:r>
              <a:rPr lang="en-US" dirty="0" smtClean="0">
                <a:solidFill>
                  <a:srgbClr val="FFFF00"/>
                </a:solidFill>
              </a:rPr>
              <a:t>Search Engine Optimization</a:t>
            </a:r>
            <a:endParaRPr lang="en-US" dirty="0">
              <a:solidFill>
                <a:srgbClr val="FFFF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2994" y="2786631"/>
            <a:ext cx="12019005" cy="3177309"/>
          </a:xfrm>
          <a:prstGeom prst="rect">
            <a:avLst/>
          </a:prstGeom>
        </p:spPr>
      </p:pic>
      <p:sp>
        <p:nvSpPr>
          <p:cNvPr id="5" name="TextBox 4"/>
          <p:cNvSpPr txBox="1"/>
          <p:nvPr/>
        </p:nvSpPr>
        <p:spPr>
          <a:xfrm>
            <a:off x="998837" y="5819834"/>
            <a:ext cx="10194325" cy="584775"/>
          </a:xfrm>
          <a:prstGeom prst="rect">
            <a:avLst/>
          </a:prstGeom>
          <a:noFill/>
        </p:spPr>
        <p:txBody>
          <a:bodyPr wrap="square" rtlCol="0">
            <a:spAutoFit/>
          </a:bodyPr>
          <a:lstStyle/>
          <a:p>
            <a:pPr algn="ctr"/>
            <a:r>
              <a:rPr lang="en-US" sz="3200" dirty="0" smtClean="0"/>
              <a:t>Notes and Resources:  http://www.b24.net/seo.htm</a:t>
            </a:r>
            <a:endParaRPr lang="en-US" sz="3200" dirty="0"/>
          </a:p>
        </p:txBody>
      </p:sp>
      <p:sp>
        <p:nvSpPr>
          <p:cNvPr id="8" name="TextBox 7"/>
          <p:cNvSpPr txBox="1"/>
          <p:nvPr/>
        </p:nvSpPr>
        <p:spPr>
          <a:xfrm>
            <a:off x="0" y="1943468"/>
            <a:ext cx="12191999" cy="415498"/>
          </a:xfrm>
          <a:prstGeom prst="rect">
            <a:avLst/>
          </a:prstGeom>
          <a:noFill/>
        </p:spPr>
        <p:txBody>
          <a:bodyPr wrap="square" rtlCol="0">
            <a:spAutoFit/>
          </a:bodyPr>
          <a:lstStyle/>
          <a:p>
            <a:pPr algn="ctr"/>
            <a:r>
              <a:rPr lang="en-US" sz="2100" b="1" dirty="0"/>
              <a:t>Search Engine Optimization is finding the most popular sites according to </a:t>
            </a:r>
            <a:r>
              <a:rPr lang="en-US" sz="2100" b="1" dirty="0" smtClean="0"/>
              <a:t>the search query phrase. </a:t>
            </a:r>
            <a:endParaRPr lang="en-US" sz="2100" dirty="0"/>
          </a:p>
        </p:txBody>
      </p:sp>
    </p:spTree>
    <p:extLst>
      <p:ext uri="{BB962C8B-B14F-4D97-AF65-F5344CB8AC3E}">
        <p14:creationId xmlns:p14="http://schemas.microsoft.com/office/powerpoint/2010/main" val="1268370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The Use of the keyword phrase:</a:t>
            </a:r>
            <a:endParaRPr lang="en-US" dirty="0">
              <a:solidFill>
                <a:srgbClr val="FFFF00"/>
              </a:solidFill>
            </a:endParaRPr>
          </a:p>
        </p:txBody>
      </p:sp>
      <p:sp>
        <p:nvSpPr>
          <p:cNvPr id="3" name="TextBox 2"/>
          <p:cNvSpPr txBox="1"/>
          <p:nvPr/>
        </p:nvSpPr>
        <p:spPr>
          <a:xfrm>
            <a:off x="393357" y="2110818"/>
            <a:ext cx="11405286"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In the meta title tag at least once. Try to keep the keyword phrase as close to the beginning of the title tag as possible</a:t>
            </a:r>
            <a:r>
              <a:rPr lang="en-US" sz="2800" dirty="0" smtClean="0"/>
              <a:t>.</a:t>
            </a:r>
          </a:p>
          <a:p>
            <a:pPr marL="285750" indent="-285750">
              <a:buFont typeface="Arial" panose="020B0604020202020204" pitchFamily="34" charset="0"/>
              <a:buChar char="•"/>
            </a:pPr>
            <a:r>
              <a:rPr lang="en-US" sz="2800" dirty="0" smtClean="0"/>
              <a:t>In a &lt;h1&gt; html tag.</a:t>
            </a:r>
            <a:endParaRPr lang="en-US" sz="2800" dirty="0"/>
          </a:p>
          <a:p>
            <a:pPr marL="285750" indent="-285750">
              <a:buFont typeface="Arial" panose="020B0604020202020204" pitchFamily="34" charset="0"/>
              <a:buChar char="•"/>
            </a:pPr>
            <a:r>
              <a:rPr lang="en-US" sz="2800" dirty="0"/>
              <a:t>Once prominently near the top of the page and body.</a:t>
            </a:r>
          </a:p>
          <a:p>
            <a:pPr marL="285750" indent="-285750">
              <a:buFont typeface="Arial" panose="020B0604020202020204" pitchFamily="34" charset="0"/>
              <a:buChar char="•"/>
            </a:pPr>
            <a:r>
              <a:rPr lang="en-US" sz="2800" dirty="0"/>
              <a:t>At least two or three times, including variations, in the body </a:t>
            </a:r>
            <a:r>
              <a:rPr lang="en-US" sz="2800" dirty="0" smtClean="0"/>
              <a:t>of the </a:t>
            </a:r>
            <a:r>
              <a:rPr lang="en-US" sz="2800" dirty="0"/>
              <a:t>page.</a:t>
            </a:r>
          </a:p>
          <a:p>
            <a:pPr marL="285750" indent="-285750">
              <a:buFont typeface="Arial" panose="020B0604020202020204" pitchFamily="34" charset="0"/>
              <a:buChar char="•"/>
            </a:pPr>
            <a:r>
              <a:rPr lang="en-US" sz="2800" dirty="0"/>
              <a:t>At least once in the alt attribute of an image on the page.</a:t>
            </a:r>
          </a:p>
          <a:p>
            <a:pPr marL="285750" indent="-285750">
              <a:buFont typeface="Arial" panose="020B0604020202020204" pitchFamily="34" charset="0"/>
              <a:buChar char="•"/>
            </a:pPr>
            <a:r>
              <a:rPr lang="en-US" sz="2800" dirty="0"/>
              <a:t>Once in the URL  If possible.</a:t>
            </a:r>
          </a:p>
          <a:p>
            <a:pPr marL="285750" indent="-285750">
              <a:buFont typeface="Arial" panose="020B0604020202020204" pitchFamily="34" charset="0"/>
              <a:buChar char="•"/>
            </a:pPr>
            <a:r>
              <a:rPr lang="en-US" sz="2800" dirty="0"/>
              <a:t>At least once in the meta description tag.</a:t>
            </a:r>
          </a:p>
          <a:p>
            <a:pPr marL="285750" indent="-285750">
              <a:buFont typeface="Arial" panose="020B0604020202020204" pitchFamily="34" charset="0"/>
              <a:buChar char="•"/>
            </a:pPr>
            <a:r>
              <a:rPr lang="en-US" sz="2800" dirty="0" smtClean="0"/>
              <a:t>Key word Meta Statement not </a:t>
            </a:r>
            <a:r>
              <a:rPr lang="en-US" sz="2800" dirty="0" smtClean="0"/>
              <a:t>important.</a:t>
            </a:r>
            <a:endParaRPr lang="en-US" sz="2800" dirty="0"/>
          </a:p>
        </p:txBody>
      </p:sp>
    </p:spTree>
    <p:extLst>
      <p:ext uri="{BB962C8B-B14F-4D97-AF65-F5344CB8AC3E}">
        <p14:creationId xmlns:p14="http://schemas.microsoft.com/office/powerpoint/2010/main" val="40264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5693"/>
          </a:xfrm>
        </p:spPr>
        <p:txBody>
          <a:bodyPr/>
          <a:lstStyle/>
          <a:p>
            <a:pPr algn="ctr"/>
            <a:r>
              <a:rPr lang="en-US" dirty="0" smtClean="0">
                <a:solidFill>
                  <a:srgbClr val="FFFF00"/>
                </a:solidFill>
              </a:rPr>
              <a:t>Content – Body of  Website</a:t>
            </a:r>
            <a:endParaRPr lang="en-US" dirty="0">
              <a:solidFill>
                <a:srgbClr val="FFFF00"/>
              </a:solidFill>
            </a:endParaRPr>
          </a:p>
        </p:txBody>
      </p:sp>
      <p:sp>
        <p:nvSpPr>
          <p:cNvPr id="4" name="TextBox 3"/>
          <p:cNvSpPr txBox="1"/>
          <p:nvPr/>
        </p:nvSpPr>
        <p:spPr>
          <a:xfrm>
            <a:off x="945573" y="1350818"/>
            <a:ext cx="10636827" cy="5570756"/>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Easy to use, navigate and understand. </a:t>
            </a:r>
          </a:p>
          <a:p>
            <a:pPr marL="285750" indent="-285750">
              <a:buFont typeface="Arial" panose="020B0604020202020204" pitchFamily="34" charset="0"/>
              <a:buChar char="•"/>
            </a:pPr>
            <a:r>
              <a:rPr lang="en-US" sz="2800" dirty="0" smtClean="0"/>
              <a:t>Avoid duplicate text from your site or others  </a:t>
            </a:r>
          </a:p>
          <a:p>
            <a:pPr marL="285750" indent="-285750">
              <a:buFont typeface="Arial" panose="020B0604020202020204" pitchFamily="34" charset="0"/>
              <a:buChar char="•"/>
            </a:pPr>
            <a:r>
              <a:rPr lang="en-US" sz="2800" dirty="0" smtClean="0"/>
              <a:t>Design for user not SEO</a:t>
            </a:r>
          </a:p>
          <a:p>
            <a:pPr marL="285750" indent="-285750">
              <a:buFont typeface="Arial" panose="020B0604020202020204" pitchFamily="34" charset="0"/>
              <a:buChar char="•"/>
            </a:pPr>
            <a:r>
              <a:rPr lang="en-US" sz="2800" dirty="0" smtClean="0"/>
              <a:t>Use ‘breadcrumb’ lists on pages</a:t>
            </a:r>
          </a:p>
          <a:p>
            <a:pPr marL="285750" indent="-285750">
              <a:buFont typeface="Arial" panose="020B0604020202020204" pitchFamily="34" charset="0"/>
              <a:buChar char="•"/>
            </a:pPr>
            <a:r>
              <a:rPr lang="en-US" sz="2800" dirty="0" smtClean="0"/>
              <a:t>Provide direct, high quality, legitimate, credible content.</a:t>
            </a:r>
          </a:p>
          <a:p>
            <a:pPr marL="285750" indent="-285750">
              <a:buFont typeface="Arial" panose="020B0604020202020204" pitchFamily="34" charset="0"/>
              <a:buChar char="•"/>
            </a:pPr>
            <a:r>
              <a:rPr lang="en-US" sz="2800" dirty="0" smtClean="0"/>
              <a:t>Use the alt tag on images</a:t>
            </a:r>
          </a:p>
          <a:p>
            <a:pPr marL="285750" indent="-285750">
              <a:buFont typeface="Arial" panose="020B0604020202020204" pitchFamily="34" charset="0"/>
              <a:buChar char="•"/>
            </a:pPr>
            <a:r>
              <a:rPr lang="en-US" sz="2800" dirty="0" smtClean="0"/>
              <a:t>Avoid sloppy text with spelling and grammatical mistakes</a:t>
            </a:r>
          </a:p>
          <a:p>
            <a:pPr marL="285750" indent="-285750">
              <a:buFont typeface="Arial" panose="020B0604020202020204" pitchFamily="34" charset="0"/>
              <a:buChar char="•"/>
            </a:pPr>
            <a:r>
              <a:rPr lang="en-US" sz="2800" dirty="0" smtClean="0"/>
              <a:t>Avoid varying topics with out subheadings ( &lt;h?&gt; tags )</a:t>
            </a:r>
          </a:p>
          <a:p>
            <a:pPr marL="285750" indent="-285750">
              <a:buFont typeface="Arial" panose="020B0604020202020204" pitchFamily="34" charset="0"/>
              <a:buChar char="•"/>
            </a:pPr>
            <a:r>
              <a:rPr lang="en-US" sz="2800" dirty="0" smtClean="0"/>
              <a:t>Actionable information relevant to the query – blogs surveys</a:t>
            </a:r>
          </a:p>
          <a:p>
            <a:pPr marL="285750" indent="-285750">
              <a:buFont typeface="Arial" panose="020B0604020202020204" pitchFamily="34" charset="0"/>
              <a:buChar char="•"/>
            </a:pPr>
            <a:r>
              <a:rPr lang="en-US" sz="2800" dirty="0" smtClean="0"/>
              <a:t>HTML/CSS3 compliant and responsive</a:t>
            </a:r>
          </a:p>
          <a:p>
            <a:pPr marL="285750" indent="-285750">
              <a:buFont typeface="Arial" panose="020B0604020202020204" pitchFamily="34" charset="0"/>
              <a:buChar char="•"/>
            </a:pPr>
            <a:r>
              <a:rPr lang="en-US" sz="2800" dirty="0" smtClean="0"/>
              <a:t>YouTube embedded </a:t>
            </a:r>
          </a:p>
          <a:p>
            <a:pPr marL="285750" indent="-285750">
              <a:buFont typeface="Arial" panose="020B0604020202020204" pitchFamily="34" charset="0"/>
              <a:buChar char="•"/>
            </a:pPr>
            <a:r>
              <a:rPr lang="en-US" sz="2800" dirty="0" smtClean="0"/>
              <a:t>Have a useful 404 page. </a:t>
            </a:r>
          </a:p>
          <a:p>
            <a:endParaRPr lang="en-US" sz="2000" dirty="0"/>
          </a:p>
        </p:txBody>
      </p:sp>
    </p:spTree>
    <p:extLst>
      <p:ext uri="{BB962C8B-B14F-4D97-AF65-F5344CB8AC3E}">
        <p14:creationId xmlns:p14="http://schemas.microsoft.com/office/powerpoint/2010/main" val="230789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5"/>
            <a:ext cx="10515600" cy="798657"/>
          </a:xfrm>
        </p:spPr>
        <p:txBody>
          <a:bodyPr>
            <a:normAutofit fontScale="90000"/>
          </a:bodyPr>
          <a:lstStyle/>
          <a:p>
            <a:pPr algn="ctr"/>
            <a:r>
              <a:rPr lang="en-US" dirty="0" smtClean="0">
                <a:solidFill>
                  <a:srgbClr val="FFFF00"/>
                </a:solidFill>
              </a:rPr>
              <a:t>Anchor Text</a:t>
            </a:r>
            <a:endParaRPr lang="en-US" dirty="0">
              <a:solidFill>
                <a:srgbClr val="FFFF00"/>
              </a:solidFill>
            </a:endParaRPr>
          </a:p>
        </p:txBody>
      </p:sp>
      <p:sp>
        <p:nvSpPr>
          <p:cNvPr id="4" name="Content Placeholder 3"/>
          <p:cNvSpPr>
            <a:spLocks noGrp="1"/>
          </p:cNvSpPr>
          <p:nvPr>
            <p:ph idx="1"/>
          </p:nvPr>
        </p:nvSpPr>
        <p:spPr>
          <a:xfrm>
            <a:off x="979100" y="1409989"/>
            <a:ext cx="10233800" cy="4938856"/>
          </a:xfrm>
        </p:spPr>
        <p:txBody>
          <a:bodyPr>
            <a:normAutofit/>
          </a:bodyPr>
          <a:lstStyle/>
          <a:p>
            <a:pPr algn="ctr"/>
            <a:r>
              <a:rPr lang="en-US" sz="1800" dirty="0"/>
              <a:t>&lt;a </a:t>
            </a:r>
            <a:r>
              <a:rPr lang="en-US" sz="1800" dirty="0" err="1"/>
              <a:t>href</a:t>
            </a:r>
            <a:r>
              <a:rPr lang="en-US" sz="1800" dirty="0"/>
              <a:t>="http://</a:t>
            </a:r>
            <a:r>
              <a:rPr lang="en-US" sz="1800" dirty="0" smtClean="0"/>
              <a:t>www.b24.net/</a:t>
            </a:r>
            <a:r>
              <a:rPr lang="en-US" sz="1800" dirty="0" smtClean="0">
                <a:solidFill>
                  <a:schemeClr val="accent2">
                    <a:lumMod val="75000"/>
                  </a:schemeClr>
                </a:solidFill>
              </a:rPr>
              <a:t>Mission-18March1944.htm</a:t>
            </a:r>
            <a:r>
              <a:rPr lang="en-US" sz="1800" dirty="0" smtClean="0"/>
              <a:t>"&gt;</a:t>
            </a:r>
            <a:r>
              <a:rPr lang="en-US" sz="1800" dirty="0" smtClean="0">
                <a:solidFill>
                  <a:schemeClr val="accent5">
                    <a:lumMod val="40000"/>
                    <a:lumOff val="60000"/>
                  </a:schemeClr>
                </a:solidFill>
              </a:rPr>
              <a:t>Mission Details of 18  March  1944</a:t>
            </a:r>
            <a:r>
              <a:rPr lang="en-US" sz="1800" dirty="0" smtClean="0"/>
              <a:t>&lt;/</a:t>
            </a:r>
            <a:r>
              <a:rPr lang="en-US" sz="1800" dirty="0"/>
              <a:t>a</a:t>
            </a:r>
            <a:r>
              <a:rPr lang="en-US" sz="1800" dirty="0" smtClean="0"/>
              <a:t>&gt;</a:t>
            </a:r>
          </a:p>
          <a:p>
            <a:pPr algn="ctr"/>
            <a:endParaRPr lang="en-US" sz="1800" dirty="0" smtClean="0"/>
          </a:p>
          <a:p>
            <a:pPr marL="0" indent="0">
              <a:buNone/>
            </a:pPr>
            <a:r>
              <a:rPr lang="en-US" sz="2000" dirty="0" smtClean="0"/>
              <a:t>  The Anchor Text should  tell </a:t>
            </a:r>
            <a:r>
              <a:rPr lang="en-US" sz="2000" dirty="0"/>
              <a:t>users and Google something about the page you're linking </a:t>
            </a:r>
            <a:r>
              <a:rPr lang="en-US" sz="2000" dirty="0" smtClean="0"/>
              <a:t>to</a:t>
            </a:r>
          </a:p>
          <a:p>
            <a:endParaRPr lang="en-US" sz="2000" dirty="0"/>
          </a:p>
          <a:p>
            <a:r>
              <a:rPr lang="en-US" sz="2000" dirty="0">
                <a:solidFill>
                  <a:srgbClr val="FFFF00"/>
                </a:solidFill>
              </a:rPr>
              <a:t>Choose descriptive </a:t>
            </a:r>
            <a:r>
              <a:rPr lang="en-US" sz="2000" dirty="0" smtClean="0">
                <a:solidFill>
                  <a:srgbClr val="FFFF00"/>
                </a:solidFill>
              </a:rPr>
              <a:t>text</a:t>
            </a:r>
          </a:p>
          <a:p>
            <a:pPr marL="457200" lvl="1" indent="0">
              <a:buNone/>
            </a:pPr>
            <a:r>
              <a:rPr lang="en-US" sz="2000" dirty="0">
                <a:solidFill>
                  <a:schemeClr val="tx1">
                    <a:lumMod val="95000"/>
                  </a:schemeClr>
                </a:solidFill>
              </a:rPr>
              <a:t>The anchor text you use for a link should provide at least a basic idea of what the page linked to is </a:t>
            </a:r>
            <a:r>
              <a:rPr lang="en-US" sz="2000" dirty="0" smtClean="0">
                <a:solidFill>
                  <a:schemeClr val="tx1">
                    <a:lumMod val="95000"/>
                  </a:schemeClr>
                </a:solidFill>
              </a:rPr>
              <a:t>about.</a:t>
            </a:r>
          </a:p>
          <a:p>
            <a:pPr marL="457200" lvl="1" indent="0">
              <a:buNone/>
            </a:pPr>
            <a:r>
              <a:rPr lang="en-US" sz="2000" dirty="0" smtClean="0">
                <a:solidFill>
                  <a:schemeClr val="tx1">
                    <a:lumMod val="95000"/>
                  </a:schemeClr>
                </a:solidFill>
              </a:rPr>
              <a:t>Avoid writing </a:t>
            </a:r>
            <a:r>
              <a:rPr lang="en-US" sz="2000" dirty="0">
                <a:solidFill>
                  <a:schemeClr val="tx1">
                    <a:lumMod val="95000"/>
                  </a:schemeClr>
                </a:solidFill>
              </a:rPr>
              <a:t>generic anchor text like "page", "article", or "click </a:t>
            </a:r>
            <a:r>
              <a:rPr lang="en-US" sz="2000" dirty="0" smtClean="0">
                <a:solidFill>
                  <a:schemeClr val="tx1">
                    <a:lumMod val="95000"/>
                  </a:schemeClr>
                </a:solidFill>
              </a:rPr>
              <a:t>here”</a:t>
            </a:r>
          </a:p>
          <a:p>
            <a:endParaRPr lang="en-US" sz="2000" dirty="0"/>
          </a:p>
          <a:p>
            <a:r>
              <a:rPr lang="en-US" sz="2000" dirty="0" smtClean="0">
                <a:solidFill>
                  <a:srgbClr val="FFFF00"/>
                </a:solidFill>
              </a:rPr>
              <a:t>Write concise text</a:t>
            </a:r>
          </a:p>
          <a:p>
            <a:pPr marL="457200" lvl="1" indent="0">
              <a:buNone/>
            </a:pPr>
            <a:r>
              <a:rPr lang="en-US" sz="2000" dirty="0"/>
              <a:t>Aim for short but descriptive text-usually a few words or a short phrase.</a:t>
            </a:r>
          </a:p>
          <a:p>
            <a:pPr marL="457200" lvl="1" indent="0">
              <a:buNone/>
            </a:pPr>
            <a:r>
              <a:rPr lang="en-US" sz="2000" dirty="0" smtClean="0"/>
              <a:t>Avoid using </a:t>
            </a:r>
            <a:r>
              <a:rPr lang="en-US" sz="2000" dirty="0"/>
              <a:t>excessively keyword-filled or lengthy anchor text just for search engines</a:t>
            </a:r>
          </a:p>
        </p:txBody>
      </p:sp>
    </p:spTree>
    <p:extLst>
      <p:ext uri="{BB962C8B-B14F-4D97-AF65-F5344CB8AC3E}">
        <p14:creationId xmlns:p14="http://schemas.microsoft.com/office/powerpoint/2010/main" val="746811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728"/>
            <a:ext cx="10515600" cy="768927"/>
          </a:xfrm>
        </p:spPr>
        <p:txBody>
          <a:bodyPr>
            <a:normAutofit fontScale="90000"/>
          </a:bodyPr>
          <a:lstStyle/>
          <a:p>
            <a:pPr algn="ctr"/>
            <a:r>
              <a:rPr lang="en-US" dirty="0" smtClean="0">
                <a:solidFill>
                  <a:srgbClr val="FFFF00"/>
                </a:solidFill>
              </a:rPr>
              <a:t>Internal links &amp; links to your site.</a:t>
            </a:r>
            <a:endParaRPr lang="en-US" dirty="0">
              <a:solidFill>
                <a:srgbClr val="FFFF00"/>
              </a:solidFill>
            </a:endParaRPr>
          </a:p>
        </p:txBody>
      </p:sp>
      <p:sp>
        <p:nvSpPr>
          <p:cNvPr id="4" name="TextBox 3"/>
          <p:cNvSpPr txBox="1"/>
          <p:nvPr/>
        </p:nvSpPr>
        <p:spPr>
          <a:xfrm>
            <a:off x="838200" y="1212707"/>
            <a:ext cx="11440391" cy="5309146"/>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solidFill>
                  <a:schemeClr val="accent5"/>
                </a:solidFill>
              </a:rPr>
              <a:t>Internal Navigational Links</a:t>
            </a:r>
          </a:p>
          <a:p>
            <a:endParaRPr lang="en-US" sz="900" dirty="0" smtClean="0">
              <a:solidFill>
                <a:schemeClr val="accent5"/>
              </a:solidFill>
            </a:endParaRPr>
          </a:p>
          <a:p>
            <a:pPr marL="742950" lvl="1" indent="-285750">
              <a:buFont typeface="Arial" panose="020B0604020202020204" pitchFamily="34" charset="0"/>
              <a:buChar char="•"/>
            </a:pPr>
            <a:r>
              <a:rPr lang="en-US" sz="2400" dirty="0" smtClean="0"/>
              <a:t>Try to have navigational links higher up in the body HTML coding</a:t>
            </a:r>
          </a:p>
          <a:p>
            <a:pPr marL="742950" lvl="1" indent="-285750">
              <a:buFont typeface="Arial" panose="020B0604020202020204" pitchFamily="34" charset="0"/>
              <a:buChar char="•"/>
            </a:pPr>
            <a:r>
              <a:rPr lang="en-US" sz="2400" dirty="0"/>
              <a:t>Every page should be reachable from at least one static text link.</a:t>
            </a:r>
            <a:endParaRPr lang="en-US" sz="2400" dirty="0" smtClean="0"/>
          </a:p>
          <a:p>
            <a:pPr marL="742950" lvl="1" indent="-285750">
              <a:buFont typeface="Arial" panose="020B0604020202020204" pitchFamily="34" charset="0"/>
              <a:buChar char="•"/>
            </a:pPr>
            <a:r>
              <a:rPr lang="en-US" sz="2400" dirty="0" smtClean="0"/>
              <a:t>External links have more influential that internal links</a:t>
            </a:r>
          </a:p>
          <a:p>
            <a:pPr marL="742950" lvl="1" indent="-285750">
              <a:buFont typeface="Arial" panose="020B0604020202020204" pitchFamily="34" charset="0"/>
              <a:buChar char="•"/>
            </a:pPr>
            <a:r>
              <a:rPr lang="en-US" sz="2400" dirty="0" smtClean="0"/>
              <a:t>Links to pages that have spam may devalue your website</a:t>
            </a:r>
          </a:p>
          <a:p>
            <a:pPr marL="742950" lvl="1" indent="-285750">
              <a:buFont typeface="Arial" panose="020B0604020202020204" pitchFamily="34" charset="0"/>
              <a:buChar char="•"/>
            </a:pPr>
            <a:r>
              <a:rPr lang="en-US" sz="2400" dirty="0" smtClean="0"/>
              <a:t>Make anchor text meaningful and accurate description of link</a:t>
            </a:r>
          </a:p>
          <a:p>
            <a:pPr marL="742950" lvl="1" indent="-285750">
              <a:buFont typeface="Arial" panose="020B0604020202020204" pitchFamily="34" charset="0"/>
              <a:buChar char="•"/>
            </a:pPr>
            <a:r>
              <a:rPr lang="en-US" sz="2400" dirty="0" smtClean="0"/>
              <a:t>Sitemap.htm     Sitemap.xml      Robot.txt      </a:t>
            </a:r>
          </a:p>
          <a:p>
            <a:pPr lvl="1"/>
            <a:endParaRPr lang="en-US" sz="800" dirty="0" smtClean="0"/>
          </a:p>
          <a:p>
            <a:pPr marL="285750" indent="-285750">
              <a:buFont typeface="Arial" panose="020B0604020202020204" pitchFamily="34" charset="0"/>
              <a:buChar char="•"/>
            </a:pPr>
            <a:r>
              <a:rPr lang="en-US" sz="2800" dirty="0" smtClean="0">
                <a:solidFill>
                  <a:schemeClr val="accent5"/>
                </a:solidFill>
              </a:rPr>
              <a:t>External links pointed to your website</a:t>
            </a:r>
          </a:p>
          <a:p>
            <a:pPr marL="285750" indent="-285750">
              <a:buFont typeface="Arial" panose="020B0604020202020204" pitchFamily="34" charset="0"/>
              <a:buChar char="•"/>
            </a:pPr>
            <a:endParaRPr lang="en-US" sz="800" dirty="0" smtClean="0">
              <a:solidFill>
                <a:schemeClr val="accent5"/>
              </a:solidFill>
            </a:endParaRPr>
          </a:p>
          <a:p>
            <a:pPr marL="742950" lvl="1" indent="-285750">
              <a:buFont typeface="Arial" panose="020B0604020202020204" pitchFamily="34" charset="0"/>
              <a:buChar char="•"/>
            </a:pPr>
            <a:r>
              <a:rPr lang="en-US" sz="2400" dirty="0" smtClean="0"/>
              <a:t>Links from unique domains matter </a:t>
            </a:r>
            <a:r>
              <a:rPr lang="en-US" sz="2400" dirty="0" smtClean="0"/>
              <a:t>– more is better.</a:t>
            </a:r>
            <a:endParaRPr lang="en-US" sz="2400" dirty="0" smtClean="0"/>
          </a:p>
          <a:p>
            <a:pPr marL="742950" lvl="1" indent="-285750">
              <a:buFont typeface="Arial" panose="020B0604020202020204" pitchFamily="34" charset="0"/>
              <a:buChar char="•"/>
            </a:pPr>
            <a:r>
              <a:rPr lang="en-US" sz="2400" dirty="0" smtClean="0"/>
              <a:t>Links from sites close to your content are </a:t>
            </a:r>
            <a:r>
              <a:rPr lang="en-US" sz="2400" dirty="0" smtClean="0"/>
              <a:t>helpful </a:t>
            </a:r>
            <a:endParaRPr lang="en-US" sz="2400" dirty="0" smtClean="0"/>
          </a:p>
          <a:p>
            <a:pPr marL="742950" lvl="1" indent="-285750">
              <a:buFont typeface="Arial" panose="020B0604020202020204" pitchFamily="34" charset="0"/>
              <a:buChar char="•"/>
            </a:pPr>
            <a:r>
              <a:rPr lang="en-US" sz="2400" dirty="0" smtClean="0"/>
              <a:t>Links from more important, popular, trusted sites pass more value</a:t>
            </a:r>
          </a:p>
          <a:p>
            <a:pPr marL="742950" lvl="1" indent="-285750">
              <a:buFont typeface="Arial" panose="020B0604020202020204" pitchFamily="34" charset="0"/>
              <a:buChar char="•"/>
            </a:pPr>
            <a:r>
              <a:rPr lang="en-US" sz="2400" dirty="0" smtClean="0"/>
              <a:t>Links to/from YouTube, Facebook and other social media have value.</a:t>
            </a: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71386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4520"/>
          </a:xfrm>
        </p:spPr>
        <p:txBody>
          <a:bodyPr/>
          <a:lstStyle/>
          <a:p>
            <a:pPr algn="ctr"/>
            <a:r>
              <a:rPr lang="en-US" dirty="0" smtClean="0">
                <a:solidFill>
                  <a:srgbClr val="FFFF00"/>
                </a:solidFill>
              </a:rPr>
              <a:t>Popularity</a:t>
            </a:r>
            <a:endParaRPr lang="en-US" dirty="0">
              <a:solidFill>
                <a:srgbClr val="FFFF00"/>
              </a:solidFill>
            </a:endParaRPr>
          </a:p>
        </p:txBody>
      </p:sp>
      <p:sp>
        <p:nvSpPr>
          <p:cNvPr id="3" name="TextBox 2"/>
          <p:cNvSpPr txBox="1"/>
          <p:nvPr/>
        </p:nvSpPr>
        <p:spPr>
          <a:xfrm>
            <a:off x="633845" y="1839191"/>
            <a:ext cx="10941628" cy="544764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Sites are ranked by Google by a page popularity index from 1 </a:t>
            </a:r>
            <a:r>
              <a:rPr lang="en-US" sz="2400" dirty="0"/>
              <a:t>-10  </a:t>
            </a:r>
            <a:endParaRPr lang="en-US" sz="2400" dirty="0" smtClean="0"/>
          </a:p>
          <a:p>
            <a:r>
              <a:rPr lang="en-US" sz="2400" dirty="0" smtClean="0"/>
              <a:t>     http</a:t>
            </a:r>
            <a:r>
              <a:rPr lang="en-US" sz="2400" dirty="0"/>
              <a:t>://</a:t>
            </a:r>
            <a:r>
              <a:rPr lang="en-US" sz="2400" dirty="0" smtClean="0"/>
              <a:t>pr.eyedomain.com</a:t>
            </a:r>
          </a:p>
          <a:p>
            <a:pPr marL="285750" indent="-285750">
              <a:buFont typeface="Arial" panose="020B0604020202020204" pitchFamily="34" charset="0"/>
              <a:buChar char="•"/>
            </a:pPr>
            <a:endParaRPr lang="en-US" sz="900" dirty="0"/>
          </a:p>
          <a:p>
            <a:pPr lvl="1"/>
            <a:r>
              <a:rPr lang="en-US" dirty="0" smtClean="0">
                <a:solidFill>
                  <a:schemeClr val="accent5"/>
                </a:solidFill>
              </a:rPr>
              <a:t>CNN.com 9</a:t>
            </a:r>
          </a:p>
          <a:p>
            <a:pPr lvl="1"/>
            <a:r>
              <a:rPr lang="en-US" dirty="0" smtClean="0">
                <a:solidFill>
                  <a:schemeClr val="accent5"/>
                </a:solidFill>
              </a:rPr>
              <a:t>wikipedia.org   9</a:t>
            </a:r>
          </a:p>
          <a:p>
            <a:pPr lvl="1"/>
            <a:r>
              <a:rPr lang="en-US" dirty="0" smtClean="0">
                <a:solidFill>
                  <a:schemeClr val="accent5"/>
                </a:solidFill>
              </a:rPr>
              <a:t>Foxnews.com   8</a:t>
            </a:r>
          </a:p>
          <a:p>
            <a:pPr lvl="1"/>
            <a:r>
              <a:rPr lang="en-US" dirty="0" smtClean="0">
                <a:solidFill>
                  <a:schemeClr val="accent5"/>
                </a:solidFill>
              </a:rPr>
              <a:t>Ebay.com  8</a:t>
            </a:r>
          </a:p>
          <a:p>
            <a:pPr lvl="1"/>
            <a:r>
              <a:rPr lang="en-US" dirty="0">
                <a:solidFill>
                  <a:schemeClr val="accent5"/>
                </a:solidFill>
              </a:rPr>
              <a:t>B24.net </a:t>
            </a:r>
            <a:r>
              <a:rPr lang="en-US" dirty="0" smtClean="0">
                <a:solidFill>
                  <a:schemeClr val="accent5"/>
                </a:solidFill>
              </a:rPr>
              <a:t> 5</a:t>
            </a:r>
          </a:p>
          <a:p>
            <a:pPr lvl="1"/>
            <a:r>
              <a:rPr lang="en-US" dirty="0" smtClean="0">
                <a:solidFill>
                  <a:schemeClr val="accent5"/>
                </a:solidFill>
              </a:rPr>
              <a:t>8thAFHS.org  4</a:t>
            </a:r>
          </a:p>
          <a:p>
            <a:pPr lvl="1"/>
            <a:r>
              <a:rPr lang="en-US" dirty="0" smtClean="0">
                <a:solidFill>
                  <a:schemeClr val="accent5"/>
                </a:solidFill>
              </a:rPr>
              <a:t>492</a:t>
            </a:r>
            <a:r>
              <a:rPr lang="en-US" baseline="30000" dirty="0" smtClean="0">
                <a:solidFill>
                  <a:schemeClr val="accent5"/>
                </a:solidFill>
              </a:rPr>
              <a:t>nd</a:t>
            </a:r>
            <a:r>
              <a:rPr lang="en-US" dirty="0" smtClean="0">
                <a:solidFill>
                  <a:schemeClr val="accent5"/>
                </a:solidFill>
              </a:rPr>
              <a:t> bomb group 3</a:t>
            </a:r>
          </a:p>
          <a:p>
            <a:pPr lvl="1"/>
            <a:r>
              <a:rPr lang="en-US" dirty="0" smtClean="0">
                <a:solidFill>
                  <a:schemeClr val="accent5"/>
                </a:solidFill>
              </a:rPr>
              <a:t>Heritage League 3</a:t>
            </a:r>
            <a:endParaRPr lang="en-US" dirty="0">
              <a:solidFill>
                <a:schemeClr val="accent5"/>
              </a:solidFill>
            </a:endParaRPr>
          </a:p>
          <a:p>
            <a:pPr lvl="1"/>
            <a:endParaRPr lang="en-US" dirty="0" smtClean="0"/>
          </a:p>
          <a:p>
            <a:pPr marL="285750" indent="-285750">
              <a:buFont typeface="Arial" panose="020B0604020202020204" pitchFamily="34" charset="0"/>
              <a:buChar char="•"/>
            </a:pPr>
            <a:r>
              <a:rPr lang="en-US" sz="2400" dirty="0" smtClean="0"/>
              <a:t>The number of sites linked to you and their popularity index  have significance.</a:t>
            </a:r>
          </a:p>
          <a:p>
            <a:pPr marL="285750" indent="-285750">
              <a:buFont typeface="Arial" panose="020B0604020202020204" pitchFamily="34" charset="0"/>
              <a:buChar char="•"/>
            </a:pPr>
            <a:r>
              <a:rPr lang="en-US" sz="2400" dirty="0" smtClean="0"/>
              <a:t>The Number </a:t>
            </a:r>
            <a:r>
              <a:rPr lang="en-US" sz="2400" dirty="0"/>
              <a:t>of clicks on google for your site based on keywords.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lvl="1"/>
            <a:endParaRPr lang="en-US" dirty="0" smtClean="0"/>
          </a:p>
          <a:p>
            <a:pPr lvl="1"/>
            <a:endParaRPr lang="en-US" dirty="0"/>
          </a:p>
        </p:txBody>
      </p:sp>
    </p:spTree>
    <p:extLst>
      <p:ext uri="{BB962C8B-B14F-4D97-AF65-F5344CB8AC3E}">
        <p14:creationId xmlns:p14="http://schemas.microsoft.com/office/powerpoint/2010/main" val="59303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normAutofit fontScale="90000"/>
          </a:bodyPr>
          <a:lstStyle/>
          <a:p>
            <a:pPr algn="ctr"/>
            <a:r>
              <a:rPr lang="en-US" dirty="0" smtClean="0"/>
              <a:t>My SEO Resource Reference Links</a:t>
            </a:r>
            <a:endParaRPr lang="en-US" dirty="0"/>
          </a:p>
        </p:txBody>
      </p:sp>
      <p:sp>
        <p:nvSpPr>
          <p:cNvPr id="3" name="TextBox 2"/>
          <p:cNvSpPr txBox="1"/>
          <p:nvPr/>
        </p:nvSpPr>
        <p:spPr>
          <a:xfrm>
            <a:off x="460664" y="1122218"/>
            <a:ext cx="11731336" cy="5324535"/>
          </a:xfrm>
          <a:prstGeom prst="rect">
            <a:avLst/>
          </a:prstGeom>
          <a:noFill/>
        </p:spPr>
        <p:txBody>
          <a:bodyPr wrap="square" rtlCol="0">
            <a:spAutoFit/>
          </a:bodyPr>
          <a:lstStyle/>
          <a:p>
            <a:endParaRPr lang="nl-NL" sz="2000" dirty="0"/>
          </a:p>
          <a:p>
            <a:r>
              <a:rPr lang="en-US" sz="2000" dirty="0"/>
              <a:t>Beginners Guide to SEO:  </a:t>
            </a:r>
            <a:r>
              <a:rPr lang="en-US" sz="2000" u="sng" dirty="0">
                <a:hlinkClick r:id="rId2"/>
              </a:rPr>
              <a:t>https://moz.com/beginners-guide-to-seo</a:t>
            </a:r>
            <a:r>
              <a:rPr lang="en-US" sz="2000" dirty="0"/>
              <a:t> </a:t>
            </a:r>
          </a:p>
          <a:p>
            <a:r>
              <a:rPr lang="en-US" sz="2000" dirty="0"/>
              <a:t>Google Guide:  </a:t>
            </a:r>
            <a:r>
              <a:rPr lang="en-US" sz="2000" u="sng" dirty="0">
                <a:solidFill>
                  <a:schemeClr val="accent6">
                    <a:lumMod val="60000"/>
                    <a:lumOff val="40000"/>
                  </a:schemeClr>
                </a:solidFill>
              </a:rPr>
              <a:t>http://www.google.com/webmasters/docs/search-engine-optimization-starter-guide.pdf</a:t>
            </a:r>
          </a:p>
          <a:p>
            <a:r>
              <a:rPr lang="en-US" sz="2000" dirty="0"/>
              <a:t> Webmaster tools: </a:t>
            </a:r>
            <a:r>
              <a:rPr lang="en-US" sz="2000" u="sng" dirty="0">
                <a:hlinkClick r:id="rId3"/>
              </a:rPr>
              <a:t>https://www.google.com/webmasters/tools</a:t>
            </a:r>
            <a:r>
              <a:rPr lang="en-US" sz="2000" dirty="0"/>
              <a:t>   Need </a:t>
            </a:r>
            <a:r>
              <a:rPr lang="en-US" sz="2000" dirty="0" err="1"/>
              <a:t>gmail</a:t>
            </a:r>
            <a:r>
              <a:rPr lang="en-US" sz="2000" dirty="0"/>
              <a:t> </a:t>
            </a:r>
            <a:r>
              <a:rPr lang="en-US" sz="2000" dirty="0" smtClean="0"/>
              <a:t>account</a:t>
            </a:r>
            <a:endParaRPr lang="nl-NL" sz="2000" dirty="0" smtClean="0"/>
          </a:p>
          <a:p>
            <a:r>
              <a:rPr lang="en-US" sz="2000" dirty="0"/>
              <a:t> </a:t>
            </a:r>
            <a:r>
              <a:rPr lang="en-US" sz="2000" dirty="0" smtClean="0"/>
              <a:t>Test </a:t>
            </a:r>
            <a:r>
              <a:rPr lang="en-US" sz="2000" dirty="0"/>
              <a:t>for Mobile Friendly: </a:t>
            </a:r>
            <a:r>
              <a:rPr lang="en-US" sz="2000" u="sng" dirty="0">
                <a:hlinkClick r:id="rId4"/>
              </a:rPr>
              <a:t>https://search.google.com/test/mobile- friendly/</a:t>
            </a:r>
            <a:r>
              <a:rPr lang="en-US" sz="2000" dirty="0"/>
              <a:t> </a:t>
            </a:r>
          </a:p>
          <a:p>
            <a:r>
              <a:rPr lang="en-US" sz="2000" dirty="0"/>
              <a:t> </a:t>
            </a:r>
            <a:r>
              <a:rPr lang="en-US" sz="2000" dirty="0" smtClean="0"/>
              <a:t>Validate </a:t>
            </a:r>
            <a:r>
              <a:rPr lang="en-US" sz="2000" dirty="0"/>
              <a:t>website:  </a:t>
            </a:r>
            <a:r>
              <a:rPr lang="en-US" sz="2000" u="sng" dirty="0">
                <a:hlinkClick r:id="rId5"/>
              </a:rPr>
              <a:t>https://validator.w3.org/</a:t>
            </a:r>
            <a:r>
              <a:rPr lang="en-US" sz="2000" dirty="0"/>
              <a:t>  </a:t>
            </a:r>
          </a:p>
          <a:p>
            <a:r>
              <a:rPr lang="en-US" sz="2000" dirty="0"/>
              <a:t> </a:t>
            </a:r>
            <a:r>
              <a:rPr lang="en-US" sz="2000" dirty="0" smtClean="0"/>
              <a:t>Sitemap </a:t>
            </a:r>
            <a:r>
              <a:rPr lang="en-US" sz="2000" dirty="0"/>
              <a:t>Generator   </a:t>
            </a:r>
            <a:r>
              <a:rPr lang="en-US" sz="2000" u="sng" dirty="0">
                <a:hlinkClick r:id="rId6"/>
              </a:rPr>
              <a:t>https://www.xml-sitemaps.com/</a:t>
            </a:r>
            <a:endParaRPr lang="en-US" sz="2000" dirty="0"/>
          </a:p>
          <a:p>
            <a:r>
              <a:rPr lang="en-US" sz="2000" dirty="0"/>
              <a:t> </a:t>
            </a:r>
            <a:r>
              <a:rPr lang="en-US" sz="2000" dirty="0" smtClean="0"/>
              <a:t>SEO </a:t>
            </a:r>
            <a:r>
              <a:rPr lang="en-US" sz="2000" dirty="0"/>
              <a:t>tools   </a:t>
            </a:r>
            <a:r>
              <a:rPr lang="en-US" sz="2000" u="sng" dirty="0" smtClean="0">
                <a:hlinkClick r:id="rId7"/>
              </a:rPr>
              <a:t>https</a:t>
            </a:r>
            <a:r>
              <a:rPr lang="en-US" sz="2000" u="sng" dirty="0">
                <a:hlinkClick r:id="rId7"/>
              </a:rPr>
              <a:t>://www.xml-sitemaps.com/seo-tools.html</a:t>
            </a:r>
            <a:r>
              <a:rPr lang="en-US" sz="2000" dirty="0"/>
              <a:t> </a:t>
            </a:r>
            <a:endParaRPr lang="en-US" sz="2000" dirty="0" smtClean="0"/>
          </a:p>
          <a:p>
            <a:r>
              <a:rPr lang="en-US" sz="2000" dirty="0" smtClean="0"/>
              <a:t>Keyword </a:t>
            </a:r>
            <a:r>
              <a:rPr lang="en-US" sz="2000" dirty="0"/>
              <a:t>Density Calculator  </a:t>
            </a:r>
            <a:r>
              <a:rPr lang="en-US" sz="2000" u="sng" dirty="0">
                <a:hlinkClick r:id="rId8"/>
              </a:rPr>
              <a:t>http://seotools.xml-sitemaps.com/keyword-density-tool.html</a:t>
            </a:r>
            <a:r>
              <a:rPr lang="en-US" sz="2000" dirty="0"/>
              <a:t> </a:t>
            </a:r>
            <a:endParaRPr lang="en-US" sz="2000" dirty="0" smtClean="0"/>
          </a:p>
          <a:p>
            <a:r>
              <a:rPr lang="en-US" sz="2000" dirty="0" smtClean="0"/>
              <a:t>Google </a:t>
            </a:r>
            <a:r>
              <a:rPr lang="en-US" sz="2000" dirty="0"/>
              <a:t>Tips:  </a:t>
            </a:r>
            <a:r>
              <a:rPr lang="en-US" sz="2000" u="sng" dirty="0">
                <a:hlinkClick r:id="rId9"/>
              </a:rPr>
              <a:t>https://</a:t>
            </a:r>
            <a:r>
              <a:rPr lang="en-US" sz="2000" u="sng" dirty="0" smtClean="0">
                <a:hlinkClick r:id="rId9"/>
              </a:rPr>
              <a:t>support.google.com/webmasters/answer/40349?hl=en&amp;ref_topic=3309300</a:t>
            </a:r>
            <a:endParaRPr lang="en-US" sz="2000" u="sng" dirty="0" smtClean="0"/>
          </a:p>
          <a:p>
            <a:r>
              <a:rPr lang="en-US" sz="2000" dirty="0" smtClean="0"/>
              <a:t> Page </a:t>
            </a:r>
            <a:r>
              <a:rPr lang="en-US" sz="2000" dirty="0"/>
              <a:t>Ranking:  </a:t>
            </a:r>
            <a:r>
              <a:rPr lang="en-US" sz="2000" u="sng" dirty="0">
                <a:hlinkClick r:id="rId10"/>
              </a:rPr>
              <a:t>http://</a:t>
            </a:r>
            <a:r>
              <a:rPr lang="en-US" sz="2000" u="sng" dirty="0" smtClean="0">
                <a:hlinkClick r:id="rId10"/>
              </a:rPr>
              <a:t>pr.eyedomain.com</a:t>
            </a:r>
            <a:endParaRPr lang="en-US" sz="2000" u="sng" dirty="0" smtClean="0"/>
          </a:p>
          <a:p>
            <a:endParaRPr lang="en-US" sz="2000" u="sng" dirty="0"/>
          </a:p>
          <a:p>
            <a:r>
              <a:rPr lang="en-US" sz="2000" dirty="0"/>
              <a:t>** 60 minute Google SEO web tools:  </a:t>
            </a:r>
            <a:r>
              <a:rPr lang="en-US" sz="2000" dirty="0">
                <a:hlinkClick r:id="rId11"/>
              </a:rPr>
              <a:t>https://www.youtube.com/watch?v=9yKjrdcC8wA</a:t>
            </a:r>
            <a:endParaRPr lang="en-US" sz="2000" dirty="0"/>
          </a:p>
          <a:p>
            <a:r>
              <a:rPr lang="en-US" sz="2000" dirty="0"/>
              <a:t>Google Webmaster Guidelines: </a:t>
            </a:r>
            <a:r>
              <a:rPr lang="en-US" sz="2000" dirty="0">
                <a:hlinkClick r:id="rId12"/>
              </a:rPr>
              <a:t>http://www.google.com/webmasters/guidelines.html</a:t>
            </a:r>
            <a:endParaRPr lang="en-US" sz="2000" dirty="0"/>
          </a:p>
          <a:p>
            <a:r>
              <a:rPr lang="en-US" sz="2000" dirty="0"/>
              <a:t>Google Analytics: </a:t>
            </a:r>
            <a:r>
              <a:rPr lang="en-US" sz="2000" dirty="0">
                <a:hlinkClick r:id="rId13"/>
              </a:rPr>
              <a:t>http://www.google.com/analytics/</a:t>
            </a:r>
            <a:r>
              <a:rPr lang="en-US" sz="2000" dirty="0"/>
              <a:t> </a:t>
            </a:r>
          </a:p>
          <a:p>
            <a:r>
              <a:rPr lang="nl-NL" sz="2000" dirty="0"/>
              <a:t>Google Website Optimizer: </a:t>
            </a:r>
            <a:r>
              <a:rPr lang="nl-NL" sz="2000" dirty="0">
                <a:hlinkClick r:id="rId14"/>
              </a:rPr>
              <a:t>http://www.google.com/websiteoptimizer/</a:t>
            </a:r>
            <a:r>
              <a:rPr lang="nl-NL" sz="2000" dirty="0"/>
              <a:t> </a:t>
            </a:r>
          </a:p>
          <a:p>
            <a:endParaRPr lang="en-US" sz="2000" dirty="0"/>
          </a:p>
        </p:txBody>
      </p:sp>
    </p:spTree>
    <p:extLst>
      <p:ext uri="{BB962C8B-B14F-4D97-AF65-F5344CB8AC3E}">
        <p14:creationId xmlns:p14="http://schemas.microsoft.com/office/powerpoint/2010/main" val="734437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normAutofit fontScale="90000"/>
          </a:bodyPr>
          <a:lstStyle/>
          <a:p>
            <a:pPr algn="ctr"/>
            <a:r>
              <a:rPr lang="en-US" dirty="0" smtClean="0"/>
              <a:t>www.b24.net/seo.htm</a:t>
            </a:r>
            <a:endParaRPr lang="en-US" dirty="0"/>
          </a:p>
        </p:txBody>
      </p:sp>
      <p:sp>
        <p:nvSpPr>
          <p:cNvPr id="3" name="TextBox 2"/>
          <p:cNvSpPr txBox="1"/>
          <p:nvPr/>
        </p:nvSpPr>
        <p:spPr>
          <a:xfrm>
            <a:off x="325583" y="1122218"/>
            <a:ext cx="11731336" cy="5324535"/>
          </a:xfrm>
          <a:prstGeom prst="rect">
            <a:avLst/>
          </a:prstGeom>
          <a:noFill/>
        </p:spPr>
        <p:txBody>
          <a:bodyPr wrap="square" rtlCol="0">
            <a:spAutoFit/>
          </a:bodyPr>
          <a:lstStyle/>
          <a:p>
            <a:endParaRPr lang="en-US" sz="2000" dirty="0" smtClean="0"/>
          </a:p>
          <a:p>
            <a:r>
              <a:rPr lang="en-US" sz="2000" dirty="0" smtClean="0"/>
              <a:t>Beginners </a:t>
            </a:r>
            <a:r>
              <a:rPr lang="en-US" sz="2000" dirty="0"/>
              <a:t>Guide to SEO:  </a:t>
            </a:r>
            <a:r>
              <a:rPr lang="en-US" sz="2000" u="sng" dirty="0">
                <a:hlinkClick r:id="rId2"/>
              </a:rPr>
              <a:t>https://moz.com/beginners-guide-to-seo</a:t>
            </a:r>
            <a:r>
              <a:rPr lang="en-US" sz="2000" dirty="0"/>
              <a:t> </a:t>
            </a:r>
          </a:p>
          <a:p>
            <a:r>
              <a:rPr lang="en-US" sz="2000" dirty="0"/>
              <a:t>Google Guide:  </a:t>
            </a:r>
            <a:r>
              <a:rPr lang="en-US" sz="2000" u="sng" dirty="0">
                <a:solidFill>
                  <a:schemeClr val="accent6">
                    <a:lumMod val="60000"/>
                    <a:lumOff val="40000"/>
                  </a:schemeClr>
                </a:solidFill>
              </a:rPr>
              <a:t>http://www.google.com/webmasters/docs/search-engine-optimization-starter-guide.pdf</a:t>
            </a:r>
          </a:p>
          <a:p>
            <a:r>
              <a:rPr lang="en-US" sz="2000" dirty="0"/>
              <a:t> Webmaster tools: </a:t>
            </a:r>
            <a:r>
              <a:rPr lang="en-US" sz="2000" u="sng" dirty="0">
                <a:hlinkClick r:id="rId3"/>
              </a:rPr>
              <a:t>https://www.google.com/webmasters/tools</a:t>
            </a:r>
            <a:r>
              <a:rPr lang="en-US" sz="2000" dirty="0"/>
              <a:t>   Need </a:t>
            </a:r>
            <a:r>
              <a:rPr lang="en-US" sz="2000" dirty="0" err="1"/>
              <a:t>gmail</a:t>
            </a:r>
            <a:r>
              <a:rPr lang="en-US" sz="2000" dirty="0"/>
              <a:t> </a:t>
            </a:r>
            <a:r>
              <a:rPr lang="en-US" sz="2000" dirty="0" smtClean="0"/>
              <a:t>account</a:t>
            </a:r>
            <a:endParaRPr lang="nl-NL" sz="2000" dirty="0" smtClean="0"/>
          </a:p>
          <a:p>
            <a:r>
              <a:rPr lang="en-US" sz="2000" dirty="0"/>
              <a:t> </a:t>
            </a:r>
            <a:r>
              <a:rPr lang="en-US" sz="2000" dirty="0" smtClean="0"/>
              <a:t>Test </a:t>
            </a:r>
            <a:r>
              <a:rPr lang="en-US" sz="2000" dirty="0"/>
              <a:t>for Mobile Friendly: </a:t>
            </a:r>
            <a:r>
              <a:rPr lang="en-US" sz="2000" u="sng" dirty="0">
                <a:hlinkClick r:id="rId4"/>
              </a:rPr>
              <a:t>https://search.google.com/test/mobile- friendly/</a:t>
            </a:r>
            <a:r>
              <a:rPr lang="en-US" sz="2000" dirty="0"/>
              <a:t> </a:t>
            </a:r>
          </a:p>
          <a:p>
            <a:r>
              <a:rPr lang="en-US" sz="2000" dirty="0"/>
              <a:t> </a:t>
            </a:r>
            <a:r>
              <a:rPr lang="en-US" sz="2000" dirty="0" smtClean="0"/>
              <a:t>Validate </a:t>
            </a:r>
            <a:r>
              <a:rPr lang="en-US" sz="2000" dirty="0"/>
              <a:t>website:  </a:t>
            </a:r>
            <a:r>
              <a:rPr lang="en-US" sz="2000" u="sng" dirty="0">
                <a:hlinkClick r:id="rId5"/>
              </a:rPr>
              <a:t>https://validator.w3.org/</a:t>
            </a:r>
            <a:r>
              <a:rPr lang="en-US" sz="2000" dirty="0"/>
              <a:t>  </a:t>
            </a:r>
          </a:p>
          <a:p>
            <a:r>
              <a:rPr lang="en-US" sz="2000" dirty="0"/>
              <a:t> </a:t>
            </a:r>
            <a:r>
              <a:rPr lang="en-US" sz="2000" dirty="0" smtClean="0"/>
              <a:t>Sitemap </a:t>
            </a:r>
            <a:r>
              <a:rPr lang="en-US" sz="2000" dirty="0"/>
              <a:t>Generator   </a:t>
            </a:r>
            <a:r>
              <a:rPr lang="en-US" sz="2000" u="sng" dirty="0">
                <a:hlinkClick r:id="rId6"/>
              </a:rPr>
              <a:t>https://www.xml-sitemaps.com/</a:t>
            </a:r>
            <a:endParaRPr lang="en-US" sz="2000" dirty="0"/>
          </a:p>
          <a:p>
            <a:r>
              <a:rPr lang="en-US" sz="2000" dirty="0"/>
              <a:t> </a:t>
            </a:r>
            <a:r>
              <a:rPr lang="en-US" sz="2000" dirty="0" smtClean="0"/>
              <a:t>SEO </a:t>
            </a:r>
            <a:r>
              <a:rPr lang="en-US" sz="2000" dirty="0"/>
              <a:t>tools   </a:t>
            </a:r>
            <a:r>
              <a:rPr lang="en-US" sz="2000" u="sng" dirty="0">
                <a:hlinkClick r:id="rId7"/>
              </a:rPr>
              <a:t>https://www.xml-sitemaps.com/seo-tools.html</a:t>
            </a:r>
            <a:r>
              <a:rPr lang="en-US" sz="2000" dirty="0"/>
              <a:t> </a:t>
            </a:r>
            <a:endParaRPr lang="en-US" sz="2000" dirty="0" smtClean="0"/>
          </a:p>
          <a:p>
            <a:r>
              <a:rPr lang="en-US" sz="2000" dirty="0" smtClean="0"/>
              <a:t>Keyword </a:t>
            </a:r>
            <a:r>
              <a:rPr lang="en-US" sz="2000" dirty="0"/>
              <a:t>Density Calculator  </a:t>
            </a:r>
            <a:r>
              <a:rPr lang="en-US" sz="2000" u="sng" dirty="0">
                <a:hlinkClick r:id="rId8"/>
              </a:rPr>
              <a:t>http://seotools.xml-sitemaps.com/keyword-density-tool.html</a:t>
            </a:r>
            <a:r>
              <a:rPr lang="en-US" sz="2000" dirty="0"/>
              <a:t> </a:t>
            </a:r>
            <a:endParaRPr lang="en-US" sz="2000" dirty="0" smtClean="0"/>
          </a:p>
          <a:p>
            <a:r>
              <a:rPr lang="en-US" sz="2000" dirty="0" smtClean="0"/>
              <a:t>Google </a:t>
            </a:r>
            <a:r>
              <a:rPr lang="en-US" sz="2000" dirty="0"/>
              <a:t>Tips:  </a:t>
            </a:r>
            <a:r>
              <a:rPr lang="en-US" sz="2000" u="sng" dirty="0">
                <a:hlinkClick r:id="rId9"/>
              </a:rPr>
              <a:t>https://</a:t>
            </a:r>
            <a:r>
              <a:rPr lang="en-US" sz="2000" u="sng" dirty="0" smtClean="0">
                <a:hlinkClick r:id="rId9"/>
              </a:rPr>
              <a:t>support.google.com/webmasters/answer/40349?hl=en&amp;ref_topic=3309300</a:t>
            </a:r>
            <a:endParaRPr lang="en-US" sz="2000" u="sng" dirty="0" smtClean="0"/>
          </a:p>
          <a:p>
            <a:r>
              <a:rPr lang="en-US" sz="2000" dirty="0" smtClean="0"/>
              <a:t> Page </a:t>
            </a:r>
            <a:r>
              <a:rPr lang="en-US" sz="2000" dirty="0"/>
              <a:t>Ranking:  </a:t>
            </a:r>
            <a:r>
              <a:rPr lang="en-US" sz="2000" u="sng" dirty="0">
                <a:hlinkClick r:id="rId10"/>
              </a:rPr>
              <a:t>http://</a:t>
            </a:r>
            <a:r>
              <a:rPr lang="en-US" sz="2000" u="sng" dirty="0" smtClean="0">
                <a:hlinkClick r:id="rId10"/>
              </a:rPr>
              <a:t>pr.eyedomain.com</a:t>
            </a:r>
            <a:endParaRPr lang="en-US" sz="2000" u="sng" dirty="0" smtClean="0"/>
          </a:p>
          <a:p>
            <a:endParaRPr lang="en-US" sz="2000" dirty="0" smtClean="0"/>
          </a:p>
          <a:p>
            <a:r>
              <a:rPr lang="en-US" sz="2000" dirty="0"/>
              <a:t>** 60 minute </a:t>
            </a:r>
            <a:r>
              <a:rPr lang="en-US" sz="2000" dirty="0" err="1" smtClean="0"/>
              <a:t>youTube</a:t>
            </a:r>
            <a:r>
              <a:rPr lang="en-US" sz="2000" dirty="0" smtClean="0"/>
              <a:t> Google </a:t>
            </a:r>
            <a:r>
              <a:rPr lang="en-US" sz="2000" dirty="0"/>
              <a:t>SEO web tools:  </a:t>
            </a:r>
            <a:r>
              <a:rPr lang="en-US" sz="2000" dirty="0">
                <a:hlinkClick r:id="rId11"/>
              </a:rPr>
              <a:t>https://www.youtube.com/watch?v=9yKjrdcC8wA</a:t>
            </a:r>
            <a:endParaRPr lang="en-US" sz="2000" dirty="0"/>
          </a:p>
          <a:p>
            <a:r>
              <a:rPr lang="en-US" sz="2000" dirty="0"/>
              <a:t>Google Webmaster Guidelines: </a:t>
            </a:r>
            <a:r>
              <a:rPr lang="en-US" sz="2000" dirty="0">
                <a:hlinkClick r:id="rId12"/>
              </a:rPr>
              <a:t>http://www.google.com/webmasters/guidelines.html</a:t>
            </a:r>
            <a:endParaRPr lang="en-US" sz="2000" dirty="0"/>
          </a:p>
          <a:p>
            <a:r>
              <a:rPr lang="en-US" sz="2000" dirty="0"/>
              <a:t>Google Analytics: </a:t>
            </a:r>
            <a:r>
              <a:rPr lang="en-US" sz="2000" dirty="0">
                <a:hlinkClick r:id="rId13"/>
              </a:rPr>
              <a:t>http://www.google.com/analytics/</a:t>
            </a:r>
            <a:r>
              <a:rPr lang="en-US" sz="2000" dirty="0"/>
              <a:t> </a:t>
            </a:r>
          </a:p>
          <a:p>
            <a:r>
              <a:rPr lang="nl-NL" sz="2000" dirty="0"/>
              <a:t>Google Website Optimizer: </a:t>
            </a:r>
            <a:r>
              <a:rPr lang="nl-NL" sz="2000" dirty="0">
                <a:hlinkClick r:id="rId14"/>
              </a:rPr>
              <a:t>http://www.google.com/websiteoptimizer/</a:t>
            </a:r>
            <a:r>
              <a:rPr lang="nl-NL" sz="2000" dirty="0"/>
              <a:t> </a:t>
            </a:r>
          </a:p>
          <a:p>
            <a:endParaRPr lang="en-US" sz="2000" dirty="0"/>
          </a:p>
        </p:txBody>
      </p:sp>
    </p:spTree>
    <p:extLst>
      <p:ext uri="{BB962C8B-B14F-4D97-AF65-F5344CB8AC3E}">
        <p14:creationId xmlns:p14="http://schemas.microsoft.com/office/powerpoint/2010/main" val="3915436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4854" y="330276"/>
            <a:ext cx="11222182" cy="6064224"/>
          </a:xfrm>
          <a:prstGeom prst="rect">
            <a:avLst/>
          </a:prstGeom>
        </p:spPr>
        <p:txBody>
          <a:bodyPr wrap="square">
            <a:spAutoFit/>
          </a:bodyPr>
          <a:lstStyle/>
          <a:p>
            <a:r>
              <a:rPr lang="en-US" sz="2000" b="1" dirty="0">
                <a:solidFill>
                  <a:srgbClr val="FFFF00"/>
                </a:solidFill>
                <a:latin typeface="Calibri" panose="020F0502020204030204" pitchFamily="34" charset="0"/>
                <a:ea typeface="Calibri" panose="020F0502020204030204" pitchFamily="34" charset="0"/>
                <a:cs typeface="Calibri" panose="020F0502020204030204" pitchFamily="34" charset="0"/>
              </a:rPr>
              <a:t>What is Search Engine Optimization (SEO)?</a:t>
            </a:r>
            <a:endParaRPr lang="en-US" sz="20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SEO is simply a matter of making sure your </a:t>
            </a:r>
            <a:r>
              <a:rPr lang="en-US" sz="2000" b="1" dirty="0">
                <a:latin typeface="Calibri" panose="020F0502020204030204" pitchFamily="34" charset="0"/>
                <a:ea typeface="Calibri" panose="020F0502020204030204" pitchFamily="34" charset="0"/>
                <a:cs typeface="Calibri" panose="020F0502020204030204" pitchFamily="34" charset="0"/>
              </a:rPr>
              <a:t>site is structured</a:t>
            </a:r>
            <a:r>
              <a:rPr lang="en-US" sz="2000" dirty="0">
                <a:latin typeface="Calibri" panose="020F0502020204030204" pitchFamily="34" charset="0"/>
                <a:ea typeface="Calibri" panose="020F0502020204030204" pitchFamily="34" charset="0"/>
                <a:cs typeface="Calibri" panose="020F0502020204030204" pitchFamily="34" charset="0"/>
              </a:rPr>
              <a:t> in a way that search engines understand.  Search engines have two major functions: crawling and building an index, and providing search users with a ranked list of the websites they've determined are the most relevant.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FFF00"/>
                </a:solidFill>
                <a:latin typeface="Calibri" panose="020F0502020204030204" pitchFamily="34" charset="0"/>
                <a:ea typeface="Calibri" panose="020F0502020204030204" pitchFamily="34" charset="0"/>
                <a:cs typeface="Calibri" panose="020F0502020204030204" pitchFamily="34" charset="0"/>
              </a:rPr>
              <a:t>Why does my website need SEO?</a:t>
            </a:r>
            <a:endParaRPr lang="en-US" sz="20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The majority of web traffic is driven by the major commercial search engines, </a:t>
            </a:r>
            <a:r>
              <a:rPr lang="en-US" sz="2000" dirty="0">
                <a:solidFill>
                  <a:srgbClr val="3594BA"/>
                </a:solidFill>
                <a:latin typeface="Calibri" panose="020F0502020204030204" pitchFamily="34" charset="0"/>
                <a:ea typeface="Calibri" panose="020F0502020204030204" pitchFamily="34" charset="0"/>
                <a:cs typeface="Calibri" panose="020F0502020204030204" pitchFamily="34" charset="0"/>
                <a:hlinkClick r:id="rId2"/>
              </a:rPr>
              <a:t>Google</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3594BA"/>
                </a:solidFill>
                <a:latin typeface="Calibri" panose="020F0502020204030204" pitchFamily="34" charset="0"/>
                <a:ea typeface="Calibri" panose="020F0502020204030204" pitchFamily="34" charset="0"/>
                <a:cs typeface="Calibri" panose="020F0502020204030204" pitchFamily="34" charset="0"/>
                <a:hlinkClick r:id="rId3"/>
              </a:rPr>
              <a:t>Bing</a:t>
            </a:r>
            <a:r>
              <a:rPr lang="en-US" sz="2000" dirty="0">
                <a:latin typeface="Calibri" panose="020F0502020204030204" pitchFamily="34" charset="0"/>
                <a:ea typeface="Calibri" panose="020F0502020204030204" pitchFamily="34" charset="0"/>
                <a:cs typeface="Calibri" panose="020F0502020204030204" pitchFamily="34" charset="0"/>
              </a:rPr>
              <a:t>, and </a:t>
            </a:r>
            <a:r>
              <a:rPr lang="en-US" sz="2000" dirty="0">
                <a:solidFill>
                  <a:srgbClr val="3594BA"/>
                </a:solidFill>
                <a:latin typeface="Calibri" panose="020F0502020204030204" pitchFamily="34" charset="0"/>
                <a:ea typeface="Calibri" panose="020F0502020204030204" pitchFamily="34" charset="0"/>
                <a:cs typeface="Calibri" panose="020F0502020204030204" pitchFamily="34" charset="0"/>
                <a:hlinkClick r:id="rId4"/>
              </a:rPr>
              <a:t>Yahoo!</a:t>
            </a:r>
            <a:r>
              <a:rPr lang="en-US" sz="2000" dirty="0">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smtClean="0">
                <a:solidFill>
                  <a:srgbClr val="FFFF00"/>
                </a:solidFill>
                <a:latin typeface="Calibri" panose="020F0502020204030204" pitchFamily="34" charset="0"/>
                <a:ea typeface="Calibri" panose="020F0502020204030204" pitchFamily="34" charset="0"/>
                <a:cs typeface="Calibri" panose="020F0502020204030204" pitchFamily="34" charset="0"/>
              </a:rPr>
              <a:t>Why </a:t>
            </a:r>
            <a:r>
              <a:rPr lang="en-US" sz="2000" b="1" dirty="0">
                <a:solidFill>
                  <a:srgbClr val="FFFF00"/>
                </a:solidFill>
                <a:latin typeface="Calibri" panose="020F0502020204030204" pitchFamily="34" charset="0"/>
                <a:ea typeface="Calibri" panose="020F0502020204030204" pitchFamily="34" charset="0"/>
                <a:cs typeface="Calibri" panose="020F0502020204030204" pitchFamily="34" charset="0"/>
              </a:rPr>
              <a:t>can't the search engines figure out my site without SEO?</a:t>
            </a:r>
            <a:endParaRPr lang="en-US" sz="20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Search engines are smart, but they still need help. Whereas </a:t>
            </a:r>
            <a:r>
              <a:rPr lang="en-US" sz="2000" dirty="0">
                <a:solidFill>
                  <a:srgbClr val="3594BA"/>
                </a:solidFill>
                <a:latin typeface="Calibri" panose="020F0502020204030204" pitchFamily="34" charset="0"/>
                <a:ea typeface="Calibri" panose="020F0502020204030204" pitchFamily="34" charset="0"/>
                <a:cs typeface="Calibri" panose="020F0502020204030204" pitchFamily="34" charset="0"/>
                <a:hlinkClick r:id="rId5"/>
              </a:rPr>
              <a:t>the right SEO</a:t>
            </a:r>
            <a:r>
              <a:rPr lang="en-US" sz="2000" dirty="0">
                <a:latin typeface="Calibri" panose="020F0502020204030204" pitchFamily="34" charset="0"/>
                <a:ea typeface="Calibri" panose="020F0502020204030204" pitchFamily="34" charset="0"/>
                <a:cs typeface="Calibri" panose="020F0502020204030204" pitchFamily="34" charset="0"/>
              </a:rPr>
              <a:t> can net you thousands of visitors and increased attention, the wrong moves can hide or bury your site deep in the search </a:t>
            </a:r>
            <a:r>
              <a:rPr lang="en-US" sz="2000" dirty="0" smtClean="0">
                <a:latin typeface="Calibri" panose="020F0502020204030204" pitchFamily="34" charset="0"/>
                <a:ea typeface="Calibri" panose="020F0502020204030204" pitchFamily="34" charset="0"/>
                <a:cs typeface="Calibri" panose="020F0502020204030204" pitchFamily="34" charset="0"/>
              </a:rPr>
              <a:t>results.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FFF00"/>
                </a:solidFill>
                <a:latin typeface="Calibri" panose="020F0502020204030204" pitchFamily="34" charset="0"/>
                <a:ea typeface="Calibri" panose="020F0502020204030204" pitchFamily="34" charset="0"/>
                <a:cs typeface="Calibri" panose="020F0502020204030204" pitchFamily="34" charset="0"/>
              </a:rPr>
              <a:t>Can I do SEO for myself?</a:t>
            </a:r>
            <a:endParaRPr lang="en-US" sz="20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The world of SEO is complex, but most people can easily understand the basics. Even a small amount of knowledge can make a big difference.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5D6769"/>
                </a:solidFill>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FFF00"/>
                </a:solidFill>
                <a:latin typeface="Calibri" panose="020F0502020204030204" pitchFamily="34" charset="0"/>
                <a:ea typeface="Calibri" panose="020F0502020204030204" pitchFamily="34" charset="0"/>
                <a:cs typeface="Calibri" panose="020F0502020204030204" pitchFamily="34" charset="0"/>
              </a:rPr>
              <a:t>How do search engines determine relevance and popularity?</a:t>
            </a:r>
            <a:endParaRPr lang="en-US" sz="20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Calibri" panose="020F0502020204030204" pitchFamily="34" charset="0"/>
              </a:rPr>
              <a:t>To a search engine, relevance means more than finding a page with the right words. </a:t>
            </a:r>
            <a:r>
              <a:rPr lang="en-US" sz="2000" dirty="0" smtClean="0">
                <a:latin typeface="Calibri" panose="020F0502020204030204" pitchFamily="34" charset="0"/>
                <a:ea typeface="Calibri" panose="020F0502020204030204" pitchFamily="34" charset="0"/>
                <a:cs typeface="Calibri" panose="020F0502020204030204" pitchFamily="34" charset="0"/>
              </a:rPr>
              <a:t> Hundreds </a:t>
            </a:r>
            <a:r>
              <a:rPr lang="en-US" sz="2000" dirty="0">
                <a:latin typeface="Calibri" panose="020F0502020204030204" pitchFamily="34" charset="0"/>
                <a:ea typeface="Calibri" panose="020F0502020204030204" pitchFamily="34" charset="0"/>
                <a:cs typeface="Calibri" panose="020F0502020204030204" pitchFamily="34" charset="0"/>
              </a:rPr>
              <a:t>of factors influence relevance, and we’ll </a:t>
            </a:r>
            <a:r>
              <a:rPr lang="en-US" sz="2000" dirty="0" smtClean="0">
                <a:latin typeface="Calibri" panose="020F0502020204030204" pitchFamily="34" charset="0"/>
                <a:ea typeface="Calibri" panose="020F0502020204030204" pitchFamily="34" charset="0"/>
                <a:cs typeface="Calibri" panose="020F0502020204030204" pitchFamily="34" charset="0"/>
              </a:rPr>
              <a:t>try and discuss </a:t>
            </a:r>
            <a:r>
              <a:rPr lang="en-US" sz="2000" dirty="0">
                <a:latin typeface="Calibri" panose="020F0502020204030204" pitchFamily="34" charset="0"/>
                <a:ea typeface="Calibri" panose="020F0502020204030204" pitchFamily="34" charset="0"/>
                <a:cs typeface="Calibri" panose="020F0502020204030204" pitchFamily="34" charset="0"/>
              </a:rPr>
              <a:t>the most </a:t>
            </a:r>
            <a:r>
              <a:rPr lang="en-US" sz="2000" dirty="0" smtClean="0">
                <a:latin typeface="Calibri" panose="020F0502020204030204" pitchFamily="34" charset="0"/>
                <a:ea typeface="Calibri" panose="020F0502020204030204" pitchFamily="34" charset="0"/>
                <a:cs typeface="Calibri" panose="020F0502020204030204" pitchFamily="34" charset="0"/>
              </a:rPr>
              <a:t>important.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3701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854" y="699528"/>
            <a:ext cx="11242964" cy="5078313"/>
          </a:xfrm>
          <a:prstGeom prst="rect">
            <a:avLst/>
          </a:prstGeom>
        </p:spPr>
        <p:txBody>
          <a:bodyPr wrap="square">
            <a:spAutoFit/>
          </a:bodyPr>
          <a:lstStyle/>
          <a:p>
            <a:pPr algn="ctr"/>
            <a:r>
              <a:rPr lang="en-US" sz="2800" b="1" dirty="0">
                <a:solidFill>
                  <a:srgbClr val="FFFF00"/>
                </a:solidFill>
              </a:rPr>
              <a:t>How do search engines determine relevance and popularity</a:t>
            </a:r>
            <a:r>
              <a:rPr lang="en-US" sz="2800" b="1" dirty="0" smtClean="0">
                <a:solidFill>
                  <a:srgbClr val="FFFF00"/>
                </a:solidFill>
              </a:rPr>
              <a:t>?</a:t>
            </a:r>
          </a:p>
          <a:p>
            <a:endParaRPr lang="en-US" b="1" dirty="0"/>
          </a:p>
          <a:p>
            <a:endParaRPr lang="en-US" b="1" dirty="0"/>
          </a:p>
          <a:p>
            <a:r>
              <a:rPr lang="en-US" sz="2000" dirty="0"/>
              <a:t>To a search engine, relevance means more than finding a page with the right words. </a:t>
            </a:r>
            <a:r>
              <a:rPr lang="en-US" sz="2000" dirty="0" smtClean="0"/>
              <a:t> Over </a:t>
            </a:r>
            <a:r>
              <a:rPr lang="en-US" sz="2000" dirty="0"/>
              <a:t>the years, smart engineers have devised </a:t>
            </a:r>
            <a:r>
              <a:rPr lang="en-US" sz="2000" dirty="0" smtClean="0"/>
              <a:t>ways </a:t>
            </a:r>
            <a:r>
              <a:rPr lang="en-US" sz="2000" dirty="0"/>
              <a:t>to match results to searchers’ queries. Today, hundreds of factors influence relevance, and we’ll </a:t>
            </a:r>
            <a:r>
              <a:rPr lang="en-US" sz="2000" dirty="0" smtClean="0"/>
              <a:t>try and discuss </a:t>
            </a:r>
            <a:r>
              <a:rPr lang="en-US" sz="2000" dirty="0"/>
              <a:t>the most important of </a:t>
            </a:r>
            <a:r>
              <a:rPr lang="en-US" sz="2000" dirty="0" smtClean="0"/>
              <a:t>these.</a:t>
            </a:r>
          </a:p>
          <a:p>
            <a:endParaRPr lang="en-US" sz="2000" dirty="0"/>
          </a:p>
          <a:p>
            <a:r>
              <a:rPr lang="en-US" sz="2000" dirty="0"/>
              <a:t>Search engines typically assume that the more popular a site, page, or document, the more valuable the information it contains must be. This assumption has proven fairly successful in terms of user satisfaction with search results</a:t>
            </a:r>
            <a:r>
              <a:rPr lang="en-US" sz="2000" dirty="0" smtClean="0"/>
              <a:t>.</a:t>
            </a:r>
          </a:p>
          <a:p>
            <a:endParaRPr lang="en-US" sz="2000" dirty="0"/>
          </a:p>
          <a:p>
            <a:r>
              <a:rPr lang="en-US" sz="2000" dirty="0"/>
              <a:t>Popularity and relevance aren’t determined manually. Instead, the engines employ mathematical equations (algorithms) to sort the wheat from the chaff (relevance), and then to rank the wheat in order of quality (popularity</a:t>
            </a:r>
            <a:r>
              <a:rPr lang="en-US" sz="2000" dirty="0" smtClean="0"/>
              <a:t>).</a:t>
            </a:r>
          </a:p>
          <a:p>
            <a:endParaRPr lang="en-US" sz="2000" dirty="0"/>
          </a:p>
          <a:p>
            <a:r>
              <a:rPr lang="en-US" sz="2000" dirty="0"/>
              <a:t>These algorithms often comprise hundreds of variables. </a:t>
            </a:r>
            <a:r>
              <a:rPr lang="en-US" sz="2000" dirty="0" smtClean="0"/>
              <a:t> They are </a:t>
            </a:r>
            <a:r>
              <a:rPr lang="en-US" sz="2000" dirty="0" err="1" smtClean="0"/>
              <a:t>refered</a:t>
            </a:r>
            <a:r>
              <a:rPr lang="en-US" sz="2000" dirty="0" smtClean="0"/>
              <a:t> as </a:t>
            </a:r>
            <a:r>
              <a:rPr lang="en-US" sz="2000" dirty="0"/>
              <a:t>“ranking factors</a:t>
            </a:r>
            <a:r>
              <a:rPr lang="en-US" sz="2000" dirty="0" smtClean="0"/>
              <a:t>.”.</a:t>
            </a:r>
            <a:endParaRPr lang="en-US" sz="2000" dirty="0"/>
          </a:p>
        </p:txBody>
      </p:sp>
    </p:spTree>
    <p:extLst>
      <p:ext uri="{BB962C8B-B14F-4D97-AF65-F5344CB8AC3E}">
        <p14:creationId xmlns:p14="http://schemas.microsoft.com/office/powerpoint/2010/main" val="376160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Popular Search Engines</a:t>
            </a:r>
            <a:endParaRPr lang="en-US" dirty="0">
              <a:solidFill>
                <a:srgbClr val="FFFF00"/>
              </a:solidFill>
            </a:endParaRPr>
          </a:p>
        </p:txBody>
      </p:sp>
      <p:sp>
        <p:nvSpPr>
          <p:cNvPr id="3" name="TextBox 2"/>
          <p:cNvSpPr txBox="1"/>
          <p:nvPr/>
        </p:nvSpPr>
        <p:spPr>
          <a:xfrm>
            <a:off x="838200" y="2553364"/>
            <a:ext cx="11084010" cy="3785652"/>
          </a:xfrm>
          <a:prstGeom prst="rect">
            <a:avLst/>
          </a:prstGeom>
          <a:noFill/>
        </p:spPr>
        <p:txBody>
          <a:bodyPr wrap="square" rtlCol="0">
            <a:spAutoFit/>
          </a:bodyPr>
          <a:lstStyle/>
          <a:p>
            <a:pPr marL="800100" lvl="1" indent="-342900">
              <a:buFont typeface="+mj-lt"/>
              <a:buAutoNum type="arabicPeriod"/>
            </a:pPr>
            <a:r>
              <a:rPr lang="en-US" sz="4000" dirty="0" smtClean="0"/>
              <a:t>     77.4%  Google</a:t>
            </a:r>
          </a:p>
          <a:p>
            <a:pPr marL="800100" lvl="1" indent="-342900">
              <a:buFont typeface="+mj-lt"/>
              <a:buAutoNum type="arabicPeriod"/>
            </a:pPr>
            <a:r>
              <a:rPr lang="en-US" sz="4000" dirty="0" smtClean="0"/>
              <a:t>      8.1% 	</a:t>
            </a:r>
            <a:r>
              <a:rPr lang="en-US" sz="4000" dirty="0" err="1" smtClean="0"/>
              <a:t>Baldu</a:t>
            </a:r>
            <a:r>
              <a:rPr lang="en-US" sz="4000" dirty="0" smtClean="0"/>
              <a:t> - China</a:t>
            </a:r>
          </a:p>
          <a:p>
            <a:pPr marL="800100" lvl="1" indent="-342900">
              <a:buFont typeface="+mj-lt"/>
              <a:buAutoNum type="arabicPeriod"/>
            </a:pPr>
            <a:r>
              <a:rPr lang="en-US" sz="4000" dirty="0" smtClean="0"/>
              <a:t>      7.3%   	Bing</a:t>
            </a:r>
          </a:p>
          <a:p>
            <a:pPr marL="800100" lvl="1" indent="-342900">
              <a:buFont typeface="+mj-lt"/>
              <a:buAutoNum type="arabicPeriod"/>
            </a:pPr>
            <a:r>
              <a:rPr lang="en-US" sz="4000" dirty="0" smtClean="0"/>
              <a:t>     5.6%	Yahoo</a:t>
            </a:r>
          </a:p>
          <a:p>
            <a:pPr marL="800100" lvl="1" indent="-342900">
              <a:buFont typeface="+mj-lt"/>
              <a:buAutoNum type="arabicPeriod"/>
            </a:pPr>
            <a:r>
              <a:rPr lang="en-US" sz="4000" dirty="0" smtClean="0"/>
              <a:t>     1.6%	All the rest</a:t>
            </a:r>
          </a:p>
          <a:p>
            <a:pPr marL="800100" lvl="1" indent="-342900">
              <a:buFont typeface="+mj-lt"/>
              <a:buAutoNum type="arabicPeriod"/>
            </a:pPr>
            <a:endParaRPr lang="en-US" sz="4000" dirty="0"/>
          </a:p>
        </p:txBody>
      </p:sp>
      <p:sp>
        <p:nvSpPr>
          <p:cNvPr id="5" name="TextBox 4"/>
          <p:cNvSpPr txBox="1"/>
          <p:nvPr/>
        </p:nvSpPr>
        <p:spPr>
          <a:xfrm>
            <a:off x="3571102" y="1506022"/>
            <a:ext cx="4831492" cy="523220"/>
          </a:xfrm>
          <a:prstGeom prst="rect">
            <a:avLst/>
          </a:prstGeom>
          <a:noFill/>
        </p:spPr>
        <p:txBody>
          <a:bodyPr wrap="square" rtlCol="0">
            <a:spAutoFit/>
          </a:bodyPr>
          <a:lstStyle/>
          <a:p>
            <a:pPr algn="ctr"/>
            <a:r>
              <a:rPr lang="en-US" sz="2800" dirty="0" smtClean="0"/>
              <a:t>April 2017</a:t>
            </a:r>
            <a:endParaRPr lang="en-US" sz="2800" dirty="0"/>
          </a:p>
        </p:txBody>
      </p:sp>
    </p:spTree>
    <p:extLst>
      <p:ext uri="{BB962C8B-B14F-4D97-AF65-F5344CB8AC3E}">
        <p14:creationId xmlns:p14="http://schemas.microsoft.com/office/powerpoint/2010/main" val="4206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4008"/>
            <a:ext cx="10515600" cy="1325563"/>
          </a:xfrm>
        </p:spPr>
        <p:txBody>
          <a:bodyPr>
            <a:normAutofit fontScale="90000"/>
          </a:bodyPr>
          <a:lstStyle/>
          <a:p>
            <a:r>
              <a:rPr lang="en-US" b="1" dirty="0" smtClean="0">
                <a:solidFill>
                  <a:srgbClr val="FFFF00"/>
                </a:solidFill>
              </a:rPr>
              <a:t>Click-through </a:t>
            </a:r>
            <a:r>
              <a:rPr lang="en-US" b="1" dirty="0">
                <a:solidFill>
                  <a:srgbClr val="FFFF00"/>
                </a:solidFill>
              </a:rPr>
              <a:t>rates for top rankings:</a:t>
            </a:r>
            <a:endParaRPr lang="en-US" dirty="0">
              <a:solidFill>
                <a:srgbClr val="FFFF00"/>
              </a:solidFill>
            </a:endParaRPr>
          </a:p>
        </p:txBody>
      </p:sp>
      <p:sp>
        <p:nvSpPr>
          <p:cNvPr id="3" name="Rectangle 2"/>
          <p:cNvSpPr/>
          <p:nvPr/>
        </p:nvSpPr>
        <p:spPr>
          <a:xfrm>
            <a:off x="838200" y="2521058"/>
            <a:ext cx="10786241" cy="1938992"/>
          </a:xfrm>
          <a:prstGeom prst="rect">
            <a:avLst/>
          </a:prstGeom>
        </p:spPr>
        <p:txBody>
          <a:bodyPr wrap="square">
            <a:spAutoFit/>
          </a:bodyPr>
          <a:lstStyle/>
          <a:p>
            <a:r>
              <a:rPr lang="en-US" sz="2400" dirty="0" smtClean="0">
                <a:latin typeface="Calibri" panose="020F0502020204030204" pitchFamily="34" charset="0"/>
                <a:ea typeface="Calibri" panose="020F0502020204030204" pitchFamily="34" charset="0"/>
                <a:cs typeface="Times New Roman" panose="02020603050405020304" pitchFamily="18" charset="0"/>
              </a:rPr>
              <a:t>A </a:t>
            </a:r>
            <a:r>
              <a:rPr lang="en-US" sz="2400" dirty="0">
                <a:latin typeface="Calibri" panose="020F0502020204030204" pitchFamily="34" charset="0"/>
                <a:ea typeface="Calibri" panose="020F0502020204030204" pitchFamily="34" charset="0"/>
                <a:cs typeface="Times New Roman" panose="02020603050405020304" pitchFamily="18" charset="0"/>
              </a:rPr>
              <a:t>#1 position in Google's search results receives 18.2% of all click-through traffic.</a:t>
            </a:r>
          </a:p>
          <a:p>
            <a:r>
              <a:rPr lang="en-US" sz="2400" dirty="0">
                <a:latin typeface="Calibri" panose="020F0502020204030204" pitchFamily="34" charset="0"/>
                <a:ea typeface="Calibri" panose="020F0502020204030204" pitchFamily="34" charset="0"/>
                <a:cs typeface="Times New Roman" panose="02020603050405020304" pitchFamily="18" charset="0"/>
              </a:rPr>
              <a:t>The second position receives 10.1%,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r>
              <a:rPr lang="en-US" sz="2400" dirty="0" smtClean="0">
                <a:latin typeface="Calibri" panose="020F0502020204030204" pitchFamily="34" charset="0"/>
                <a:ea typeface="Calibri" panose="020F0502020204030204" pitchFamily="34" charset="0"/>
                <a:cs typeface="Times New Roman" panose="02020603050405020304" pitchFamily="18" charset="0"/>
              </a:rPr>
              <a:t>The </a:t>
            </a:r>
            <a:r>
              <a:rPr lang="en-US" sz="2400" dirty="0">
                <a:latin typeface="Calibri" panose="020F0502020204030204" pitchFamily="34" charset="0"/>
                <a:ea typeface="Calibri" panose="020F0502020204030204" pitchFamily="34" charset="0"/>
                <a:cs typeface="Times New Roman" panose="02020603050405020304" pitchFamily="18" charset="0"/>
              </a:rPr>
              <a:t>third 7.2%,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r>
              <a:rPr lang="en-US" sz="2400" dirty="0" smtClean="0">
                <a:latin typeface="Calibri" panose="020F0502020204030204" pitchFamily="34" charset="0"/>
                <a:ea typeface="Calibri" panose="020F0502020204030204" pitchFamily="34" charset="0"/>
                <a:cs typeface="Times New Roman" panose="02020603050405020304" pitchFamily="18" charset="0"/>
              </a:rPr>
              <a:t>The </a:t>
            </a:r>
            <a:r>
              <a:rPr lang="en-US" sz="2400" dirty="0">
                <a:latin typeface="Calibri" panose="020F0502020204030204" pitchFamily="34" charset="0"/>
                <a:ea typeface="Calibri" panose="020F0502020204030204" pitchFamily="34" charset="0"/>
                <a:cs typeface="Times New Roman" panose="02020603050405020304" pitchFamily="18" charset="0"/>
              </a:rPr>
              <a:t>fourth 4.8%,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r>
              <a:rPr lang="en-US" sz="2400" dirty="0" smtClean="0">
                <a:latin typeface="Calibri" panose="020F0502020204030204" pitchFamily="34" charset="0"/>
                <a:ea typeface="Calibri" panose="020F0502020204030204" pitchFamily="34" charset="0"/>
                <a:cs typeface="Times New Roman" panose="02020603050405020304" pitchFamily="18" charset="0"/>
              </a:rPr>
              <a:t>All others </a:t>
            </a:r>
            <a:r>
              <a:rPr lang="en-US" sz="2400" dirty="0">
                <a:latin typeface="Calibri" panose="020F0502020204030204" pitchFamily="34" charset="0"/>
                <a:ea typeface="Calibri" panose="020F0502020204030204" pitchFamily="34" charset="0"/>
                <a:cs typeface="Times New Roman" panose="02020603050405020304" pitchFamily="18" charset="0"/>
              </a:rPr>
              <a:t>under 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889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Title Tag</a:t>
            </a:r>
            <a:endParaRPr lang="en-US" dirty="0">
              <a:solidFill>
                <a:srgbClr val="FFFF00"/>
              </a:solidFill>
            </a:endParaRPr>
          </a:p>
        </p:txBody>
      </p:sp>
      <p:sp>
        <p:nvSpPr>
          <p:cNvPr id="3" name="TextBox 2"/>
          <p:cNvSpPr txBox="1"/>
          <p:nvPr/>
        </p:nvSpPr>
        <p:spPr>
          <a:xfrm>
            <a:off x="838200" y="2200685"/>
            <a:ext cx="10515600" cy="3816429"/>
          </a:xfrm>
          <a:prstGeom prst="rect">
            <a:avLst/>
          </a:prstGeom>
          <a:noFill/>
        </p:spPr>
        <p:txBody>
          <a:bodyPr wrap="square" rtlCol="0">
            <a:spAutoFit/>
          </a:bodyPr>
          <a:lstStyle/>
          <a:p>
            <a:pPr marL="285750" indent="-285750">
              <a:buFont typeface="Arial" panose="020B0604020202020204" pitchFamily="34" charset="0"/>
              <a:buChar char="•"/>
            </a:pPr>
            <a:r>
              <a:rPr lang="en-US" sz="3200" dirty="0"/>
              <a:t>The </a:t>
            </a:r>
            <a:r>
              <a:rPr lang="en-US" sz="3200" dirty="0">
                <a:hlinkClick r:id="rId2"/>
              </a:rPr>
              <a:t>title element of a page</a:t>
            </a:r>
            <a:r>
              <a:rPr lang="en-US" sz="3200" dirty="0"/>
              <a:t> is meant to be an accurate, concise description of a page's content</a:t>
            </a:r>
            <a:r>
              <a:rPr lang="en-US" sz="3200" dirty="0" smtClean="0"/>
              <a:t>.</a:t>
            </a:r>
          </a:p>
          <a:p>
            <a:pPr marL="285750" indent="-285750">
              <a:buFont typeface="Arial" panose="020B0604020202020204" pitchFamily="34" charset="0"/>
              <a:buChar char="•"/>
            </a:pPr>
            <a:r>
              <a:rPr lang="en-US" sz="3200" dirty="0"/>
              <a:t>Keyword phrase use in the title tag is the most important place to achieve high rankings</a:t>
            </a:r>
            <a:endParaRPr lang="en-US" sz="3200" dirty="0" smtClean="0"/>
          </a:p>
          <a:p>
            <a:pPr marL="285750" indent="-285750">
              <a:buFont typeface="Arial" panose="020B0604020202020204" pitchFamily="34" charset="0"/>
              <a:buChar char="•"/>
            </a:pPr>
            <a:r>
              <a:rPr lang="en-US" sz="3200" dirty="0" smtClean="0"/>
              <a:t>Place </a:t>
            </a:r>
            <a:r>
              <a:rPr lang="en-US" sz="3200" dirty="0"/>
              <a:t>important keywords close to the </a:t>
            </a:r>
            <a:r>
              <a:rPr lang="en-US" sz="3200" dirty="0" smtClean="0"/>
              <a:t>front</a:t>
            </a:r>
          </a:p>
          <a:p>
            <a:pPr marL="285750" indent="-285750">
              <a:buFont typeface="Arial" panose="020B0604020202020204" pitchFamily="34" charset="0"/>
              <a:buChar char="•"/>
            </a:pPr>
            <a:r>
              <a:rPr lang="en-US" sz="3200" dirty="0"/>
              <a:t>Don't overdo SEO </a:t>
            </a:r>
            <a:r>
              <a:rPr lang="en-US" sz="3200" dirty="0" smtClean="0"/>
              <a:t>keywords (cloaking) </a:t>
            </a:r>
            <a:endParaRPr lang="en-US" sz="3200" dirty="0"/>
          </a:p>
          <a:p>
            <a:pPr marL="285750" indent="-285750">
              <a:buFont typeface="Arial" panose="020B0604020202020204" pitchFamily="34" charset="0"/>
              <a:buChar char="•"/>
            </a:pPr>
            <a:r>
              <a:rPr lang="en-US" sz="3200" dirty="0"/>
              <a:t>Give every page a unique </a:t>
            </a:r>
            <a:r>
              <a:rPr lang="en-US" sz="3200" dirty="0" smtClean="0"/>
              <a:t>descriptive title</a:t>
            </a:r>
            <a:endParaRPr lang="en-US" sz="3200" dirty="0"/>
          </a:p>
          <a:p>
            <a:endParaRPr lang="en-US" dirty="0"/>
          </a:p>
        </p:txBody>
      </p:sp>
    </p:spTree>
    <p:extLst>
      <p:ext uri="{BB962C8B-B14F-4D97-AF65-F5344CB8AC3E}">
        <p14:creationId xmlns:p14="http://schemas.microsoft.com/office/powerpoint/2010/main" val="414612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00545" y="365126"/>
            <a:ext cx="10515600" cy="850611"/>
          </a:xfrm>
        </p:spPr>
        <p:txBody>
          <a:bodyPr/>
          <a:lstStyle/>
          <a:p>
            <a:pPr algn="ctr"/>
            <a:r>
              <a:rPr lang="en-US" dirty="0" smtClean="0">
                <a:solidFill>
                  <a:srgbClr val="FFFF00"/>
                </a:solidFill>
              </a:rPr>
              <a:t>Description Meta Tag</a:t>
            </a:r>
            <a:endParaRPr lang="en-US" dirty="0">
              <a:solidFill>
                <a:srgbClr val="FFFF00"/>
              </a:solidFill>
            </a:endParaRPr>
          </a:p>
        </p:txBody>
      </p:sp>
      <p:sp>
        <p:nvSpPr>
          <p:cNvPr id="5" name="Content Placeholder 4"/>
          <p:cNvSpPr>
            <a:spLocks noGrp="1"/>
          </p:cNvSpPr>
          <p:nvPr>
            <p:ph idx="1"/>
          </p:nvPr>
        </p:nvSpPr>
        <p:spPr>
          <a:xfrm>
            <a:off x="332509" y="1361208"/>
            <a:ext cx="11409218" cy="5216237"/>
          </a:xfrm>
        </p:spPr>
        <p:txBody>
          <a:bodyPr/>
          <a:lstStyle/>
          <a:p>
            <a:pPr marL="0" indent="0">
              <a:buNone/>
            </a:pPr>
            <a:r>
              <a:rPr lang="en-US" dirty="0">
                <a:solidFill>
                  <a:srgbClr val="FFFF00"/>
                </a:solidFill>
              </a:rPr>
              <a:t>Accurately summarize the page's </a:t>
            </a:r>
            <a:r>
              <a:rPr lang="en-US" dirty="0" smtClean="0">
                <a:solidFill>
                  <a:srgbClr val="FFFF00"/>
                </a:solidFill>
              </a:rPr>
              <a:t>content</a:t>
            </a:r>
          </a:p>
          <a:p>
            <a:pPr marL="457200" lvl="1" indent="0">
              <a:buNone/>
            </a:pPr>
            <a:r>
              <a:rPr lang="en-US" dirty="0"/>
              <a:t>Write a description that would both inform and interest users if they saw your description meta tag as a snippet in a search result</a:t>
            </a:r>
            <a:r>
              <a:rPr lang="en-US" dirty="0" smtClean="0"/>
              <a:t>.  First words count more.</a:t>
            </a:r>
          </a:p>
          <a:p>
            <a:pPr marL="457200" lvl="1" indent="0">
              <a:buNone/>
            </a:pPr>
            <a:endParaRPr lang="en-US" dirty="0"/>
          </a:p>
          <a:p>
            <a:pPr marL="457200" lvl="1" indent="0">
              <a:buNone/>
            </a:pPr>
            <a:r>
              <a:rPr lang="en-US" dirty="0" smtClean="0"/>
              <a:t>Avoid using </a:t>
            </a:r>
            <a:r>
              <a:rPr lang="en-US" dirty="0"/>
              <a:t>generic descriptions like </a:t>
            </a:r>
            <a:r>
              <a:rPr lang="en-US" dirty="0" smtClean="0"/>
              <a:t> "</a:t>
            </a:r>
            <a:r>
              <a:rPr lang="en-US" dirty="0"/>
              <a:t>Page about </a:t>
            </a:r>
            <a:r>
              <a:rPr lang="en-US" dirty="0" smtClean="0"/>
              <a:t>WWII" </a:t>
            </a:r>
          </a:p>
          <a:p>
            <a:pPr marL="457200" lvl="1" indent="0">
              <a:buNone/>
            </a:pPr>
            <a:r>
              <a:rPr lang="en-US" dirty="0"/>
              <a:t>Avoid </a:t>
            </a:r>
            <a:r>
              <a:rPr lang="en-US" dirty="0" smtClean="0"/>
              <a:t>Filling </a:t>
            </a:r>
            <a:r>
              <a:rPr lang="en-US" dirty="0"/>
              <a:t>the description with only </a:t>
            </a:r>
            <a:r>
              <a:rPr lang="en-US" dirty="0" smtClean="0"/>
              <a:t>keywords</a:t>
            </a:r>
          </a:p>
          <a:p>
            <a:pPr marL="457200" lvl="1" indent="0">
              <a:buNone/>
            </a:pPr>
            <a:r>
              <a:rPr lang="en-US" dirty="0" smtClean="0"/>
              <a:t>Avoid long descriptions – Two or three sentences is Good.</a:t>
            </a:r>
          </a:p>
          <a:p>
            <a:pPr marL="457200" lvl="1" indent="0">
              <a:buNone/>
            </a:pPr>
            <a:endParaRPr lang="en-US" dirty="0" smtClean="0"/>
          </a:p>
          <a:p>
            <a:pPr marL="0" indent="0">
              <a:buNone/>
            </a:pPr>
            <a:r>
              <a:rPr lang="en-US" dirty="0">
                <a:solidFill>
                  <a:srgbClr val="FFFF00"/>
                </a:solidFill>
              </a:rPr>
              <a:t>Use </a:t>
            </a:r>
            <a:r>
              <a:rPr lang="en-US" dirty="0" smtClean="0">
                <a:solidFill>
                  <a:srgbClr val="FFFF00"/>
                </a:solidFill>
              </a:rPr>
              <a:t>unique </a:t>
            </a:r>
            <a:r>
              <a:rPr lang="en-US" dirty="0">
                <a:solidFill>
                  <a:srgbClr val="FFFF00"/>
                </a:solidFill>
              </a:rPr>
              <a:t>descriptions for each </a:t>
            </a:r>
            <a:r>
              <a:rPr lang="en-US" dirty="0" smtClean="0">
                <a:solidFill>
                  <a:srgbClr val="FFFF00"/>
                </a:solidFill>
              </a:rPr>
              <a:t>page.</a:t>
            </a:r>
          </a:p>
          <a:p>
            <a:pPr marL="457200" lvl="1" indent="0">
              <a:buNone/>
            </a:pPr>
            <a:r>
              <a:rPr lang="en-US" dirty="0" smtClean="0"/>
              <a:t>Avoid using </a:t>
            </a:r>
            <a:r>
              <a:rPr lang="en-US" dirty="0"/>
              <a:t>a single description meta tag across all of your site's pages or a large group of </a:t>
            </a:r>
            <a:r>
              <a:rPr lang="en-US" dirty="0" smtClean="0"/>
              <a:t>pages.</a:t>
            </a:r>
            <a:endParaRPr lang="en-US" dirty="0"/>
          </a:p>
        </p:txBody>
      </p:sp>
    </p:spTree>
    <p:extLst>
      <p:ext uri="{BB962C8B-B14F-4D97-AF65-F5344CB8AC3E}">
        <p14:creationId xmlns:p14="http://schemas.microsoft.com/office/powerpoint/2010/main" val="1618644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t>Only Two things to deal with:  </a:t>
            </a:r>
            <a:r>
              <a:rPr lang="en-US" sz="4000" b="1" dirty="0" smtClean="0"/>
              <a:t/>
            </a:r>
            <a:br>
              <a:rPr lang="en-US" sz="4000" b="1" dirty="0" smtClean="0"/>
            </a:br>
            <a:r>
              <a:rPr lang="en-US" b="1" dirty="0" smtClean="0">
                <a:solidFill>
                  <a:srgbClr val="FFFF00"/>
                </a:solidFill>
              </a:rPr>
              <a:t>Keywords </a:t>
            </a:r>
            <a:r>
              <a:rPr lang="en-US" b="1" dirty="0">
                <a:solidFill>
                  <a:srgbClr val="FFFF00"/>
                </a:solidFill>
              </a:rPr>
              <a:t>and </a:t>
            </a:r>
            <a:r>
              <a:rPr lang="en-US" b="1" dirty="0" smtClean="0">
                <a:solidFill>
                  <a:srgbClr val="FFFF00"/>
                </a:solidFill>
              </a:rPr>
              <a:t>Popularity</a:t>
            </a:r>
            <a:endParaRPr lang="en-US" dirty="0">
              <a:solidFill>
                <a:srgbClr val="FFFF00"/>
              </a:solidFill>
            </a:endParaRPr>
          </a:p>
        </p:txBody>
      </p:sp>
      <p:sp>
        <p:nvSpPr>
          <p:cNvPr id="3" name="TextBox 2"/>
          <p:cNvSpPr txBox="1"/>
          <p:nvPr/>
        </p:nvSpPr>
        <p:spPr>
          <a:xfrm>
            <a:off x="702275" y="2014151"/>
            <a:ext cx="10787449" cy="1461939"/>
          </a:xfrm>
          <a:prstGeom prst="rect">
            <a:avLst/>
          </a:prstGeom>
          <a:noFill/>
        </p:spPr>
        <p:txBody>
          <a:bodyPr wrap="square" rtlCol="0">
            <a:spAutoFit/>
          </a:bodyPr>
          <a:lstStyle/>
          <a:p>
            <a:r>
              <a:rPr lang="en-US" sz="3200" dirty="0"/>
              <a:t>The</a:t>
            </a:r>
            <a:r>
              <a:rPr lang="en-US" sz="2800" dirty="0"/>
              <a:t> level of </a:t>
            </a:r>
            <a:r>
              <a:rPr lang="en-US" sz="2800" dirty="0" smtClean="0"/>
              <a:t>key word phrase query popularity </a:t>
            </a:r>
            <a:r>
              <a:rPr lang="en-US" sz="2800" dirty="0"/>
              <a:t>is how they are ranked.  </a:t>
            </a:r>
            <a:endParaRPr lang="en-US" sz="2800" dirty="0" smtClean="0"/>
          </a:p>
          <a:p>
            <a:endParaRPr lang="en-US" sz="1100" dirty="0" smtClean="0"/>
          </a:p>
          <a:p>
            <a:r>
              <a:rPr lang="en-US" sz="2800" dirty="0" smtClean="0"/>
              <a:t>How </a:t>
            </a:r>
            <a:r>
              <a:rPr lang="en-US" sz="2800" dirty="0"/>
              <a:t>you build your </a:t>
            </a:r>
            <a:r>
              <a:rPr lang="en-US" sz="2800" dirty="0" smtClean="0"/>
              <a:t>website will effect </a:t>
            </a:r>
            <a:r>
              <a:rPr lang="en-US" sz="2800" dirty="0"/>
              <a:t>how popular your site it</a:t>
            </a:r>
            <a:r>
              <a:rPr lang="en-US" dirty="0"/>
              <a:t>.</a:t>
            </a:r>
          </a:p>
          <a:p>
            <a:endParaRPr lang="en-US" dirty="0"/>
          </a:p>
        </p:txBody>
      </p:sp>
      <p:sp>
        <p:nvSpPr>
          <p:cNvPr id="4" name="TextBox 3"/>
          <p:cNvSpPr txBox="1"/>
          <p:nvPr/>
        </p:nvSpPr>
        <p:spPr>
          <a:xfrm>
            <a:off x="838200" y="3509319"/>
            <a:ext cx="10515600" cy="2923877"/>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We’re not talking about the ‘key word’ Meta Statement</a:t>
            </a:r>
          </a:p>
          <a:p>
            <a:pPr marL="285750" indent="-285750">
              <a:buFont typeface="Arial" panose="020B0604020202020204" pitchFamily="34" charset="0"/>
              <a:buChar char="•"/>
            </a:pPr>
            <a:r>
              <a:rPr lang="en-US" sz="3200" dirty="0" smtClean="0"/>
              <a:t>Key </a:t>
            </a:r>
            <a:r>
              <a:rPr lang="en-US" sz="3200" dirty="0"/>
              <a:t>word phrase is better </a:t>
            </a:r>
            <a:r>
              <a:rPr lang="en-US" sz="3200" dirty="0" smtClean="0"/>
              <a:t>than </a:t>
            </a:r>
            <a:r>
              <a:rPr lang="en-US" sz="3200" dirty="0"/>
              <a:t>a simple ‘key </a:t>
            </a:r>
            <a:r>
              <a:rPr lang="en-US" sz="3200" u="sng" dirty="0"/>
              <a:t>word</a:t>
            </a:r>
            <a:r>
              <a:rPr lang="en-US" sz="3200" dirty="0" smtClean="0"/>
              <a:t>’</a:t>
            </a:r>
          </a:p>
          <a:p>
            <a:pPr marL="285750" indent="-285750">
              <a:buFont typeface="Arial" panose="020B0604020202020204" pitchFamily="34" charset="0"/>
              <a:buChar char="•"/>
            </a:pPr>
            <a:r>
              <a:rPr lang="en-US" sz="3200" dirty="0"/>
              <a:t>Search engines measure how keywords are used on pages to help determine the relevance of a </a:t>
            </a:r>
            <a:r>
              <a:rPr lang="en-US" sz="3200" dirty="0" smtClean="0"/>
              <a:t>query</a:t>
            </a:r>
            <a:r>
              <a:rPr lang="en-US" sz="3200" dirty="0"/>
              <a:t>.</a:t>
            </a:r>
          </a:p>
          <a:p>
            <a:pPr marL="285750" indent="-285750">
              <a:buFont typeface="Arial" panose="020B0604020202020204" pitchFamily="34" charset="0"/>
              <a:buChar char="•"/>
            </a:pPr>
            <a:r>
              <a:rPr lang="en-US" sz="3200" dirty="0"/>
              <a:t>Keyword Abuse </a:t>
            </a:r>
            <a:r>
              <a:rPr lang="en-US" sz="3200" dirty="0" smtClean="0"/>
              <a:t>– Stuffing  &amp; Cloaking</a:t>
            </a:r>
            <a:endParaRPr lang="en-US" sz="3200" dirty="0"/>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4120762640"/>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6264</TotalTime>
  <Words>1049</Words>
  <Application>Microsoft Office PowerPoint</Application>
  <PresentationFormat>Widescreen</PresentationFormat>
  <Paragraphs>166</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Corbel</vt:lpstr>
      <vt:lpstr>Times New Roman</vt:lpstr>
      <vt:lpstr>Depth</vt:lpstr>
      <vt:lpstr>SEO Search Engine Optimization</vt:lpstr>
      <vt:lpstr>www.b24.net/seo.htm</vt:lpstr>
      <vt:lpstr>PowerPoint Presentation</vt:lpstr>
      <vt:lpstr>PowerPoint Presentation</vt:lpstr>
      <vt:lpstr>Popular Search Engines</vt:lpstr>
      <vt:lpstr>Click-through rates for top rankings:</vt:lpstr>
      <vt:lpstr>Title Tag</vt:lpstr>
      <vt:lpstr>Description Meta Tag</vt:lpstr>
      <vt:lpstr>Only Two things to deal with:   Keywords and Popularity</vt:lpstr>
      <vt:lpstr>The Use of the keyword phrase:</vt:lpstr>
      <vt:lpstr>Content – Body of  Website</vt:lpstr>
      <vt:lpstr>Anchor Text</vt:lpstr>
      <vt:lpstr>Internal links &amp; links to your site.</vt:lpstr>
      <vt:lpstr>Popularity</vt:lpstr>
      <vt:lpstr>My SEO Resource Reference Links</vt:lpstr>
    </vt:vector>
  </TitlesOfParts>
  <Company>Windows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SEO Search Engine Optimization</dc:title>
  <dc:creator>Bob Books</dc:creator>
  <cp:lastModifiedBy>Bob Books</cp:lastModifiedBy>
  <cp:revision>71</cp:revision>
  <dcterms:created xsi:type="dcterms:W3CDTF">2017-09-14T15:24:06Z</dcterms:created>
  <dcterms:modified xsi:type="dcterms:W3CDTF">2017-09-26T19:12:20Z</dcterms:modified>
</cp:coreProperties>
</file>